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11"/>
  </p:notesMasterIdLst>
  <p:sldIdLst>
    <p:sldId id="256" r:id="rId2"/>
    <p:sldId id="272" r:id="rId3"/>
    <p:sldId id="281" r:id="rId4"/>
    <p:sldId id="288" r:id="rId5"/>
    <p:sldId id="289" r:id="rId6"/>
    <p:sldId id="290" r:id="rId7"/>
    <p:sldId id="291" r:id="rId8"/>
    <p:sldId id="292" r:id="rId9"/>
    <p:sldId id="293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CCFF"/>
    <a:srgbClr val="FF0066"/>
    <a:srgbClr val="00FF00"/>
    <a:srgbClr val="A50021"/>
    <a:srgbClr val="FF99FF"/>
    <a:srgbClr val="FF66FF"/>
    <a:srgbClr val="0DE145"/>
    <a:srgbClr val="087E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6CD2ACF-B5EB-4842-8F90-1813C6C96137}" type="datetimeFigureOut">
              <a:rPr lang="ar-IQ" smtClean="0"/>
              <a:t>20/11/1442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C179E4F-3001-4DFA-9EDF-170A7ECF4EC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46531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20/11/1442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20/11/1442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20/11/1442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20/11/1442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20/11/1442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20/11/1442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20/11/1442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20/11/1442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20/11/1442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20/11/1442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20/11/1442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20/11/1442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273424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ar-IQ" sz="4800" dirty="0" smtClean="0">
                <a:solidFill>
                  <a:srgbClr val="FFFF00"/>
                </a:solidFill>
              </a:rPr>
              <a:t/>
            </a:r>
            <a:br>
              <a:rPr lang="ar-IQ" sz="4800" dirty="0" smtClean="0">
                <a:solidFill>
                  <a:srgbClr val="FFFF00"/>
                </a:solidFill>
              </a:rPr>
            </a:br>
            <a:r>
              <a:rPr lang="ar-IQ" sz="4800" dirty="0">
                <a:solidFill>
                  <a:srgbClr val="FFFF00"/>
                </a:solidFill>
              </a:rPr>
              <a:t/>
            </a:r>
            <a:br>
              <a:rPr lang="ar-IQ" sz="4800" dirty="0">
                <a:solidFill>
                  <a:srgbClr val="FFFF00"/>
                </a:solidFill>
              </a:rPr>
            </a:br>
            <a:r>
              <a:rPr lang="ar-IQ" sz="4800" dirty="0" smtClean="0">
                <a:solidFill>
                  <a:srgbClr val="FFFF00"/>
                </a:solidFill>
              </a:rPr>
              <a:t/>
            </a:r>
            <a:br>
              <a:rPr lang="ar-IQ" sz="4800" dirty="0" smtClean="0">
                <a:solidFill>
                  <a:srgbClr val="FFFF00"/>
                </a:solidFill>
              </a:rPr>
            </a:br>
            <a:r>
              <a:rPr lang="ar-IQ" sz="4800" dirty="0" smtClean="0">
                <a:solidFill>
                  <a:srgbClr val="FFFF00"/>
                </a:solidFill>
              </a:rPr>
              <a:t>جامعة البصرة </a:t>
            </a:r>
            <a:r>
              <a:rPr lang="ar-IQ" sz="4800" dirty="0">
                <a:solidFill>
                  <a:srgbClr val="FFFF00"/>
                </a:solidFill>
              </a:rPr>
              <a:t/>
            </a:r>
            <a:br>
              <a:rPr lang="ar-IQ" sz="4800" dirty="0">
                <a:solidFill>
                  <a:srgbClr val="FFFF00"/>
                </a:solidFill>
              </a:rPr>
            </a:br>
            <a:r>
              <a:rPr lang="ar-IQ" sz="4800" dirty="0">
                <a:solidFill>
                  <a:srgbClr val="002060"/>
                </a:solidFill>
              </a:rPr>
              <a:t>كلية التربية / القرنة</a:t>
            </a:r>
            <a:r>
              <a:rPr lang="ar-IQ" sz="4800" dirty="0">
                <a:solidFill>
                  <a:srgbClr val="FFFF00"/>
                </a:solidFill>
              </a:rPr>
              <a:t/>
            </a:r>
            <a:br>
              <a:rPr lang="ar-IQ" sz="4800" dirty="0">
                <a:solidFill>
                  <a:srgbClr val="FFFF00"/>
                </a:solidFill>
              </a:rPr>
            </a:br>
            <a:endParaRPr lang="ar-IQ" sz="4800" dirty="0">
              <a:solidFill>
                <a:srgbClr val="FFFF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187624" y="3861048"/>
            <a:ext cx="6400800" cy="17526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IQ" dirty="0">
                <a:solidFill>
                  <a:srgbClr val="FF0000"/>
                </a:solidFill>
              </a:rPr>
              <a:t> </a:t>
            </a:r>
            <a:endParaRPr lang="ar-IQ" dirty="0" smtClean="0">
              <a:solidFill>
                <a:srgbClr val="FF0000"/>
              </a:solidFill>
            </a:endParaRPr>
          </a:p>
          <a:p>
            <a:pPr algn="ctr"/>
            <a:r>
              <a:rPr lang="ar-IQ" sz="4000" dirty="0" smtClean="0">
                <a:solidFill>
                  <a:srgbClr val="FF0000"/>
                </a:solidFill>
              </a:rPr>
              <a:t>قسم اللغة العربية</a:t>
            </a:r>
            <a:endParaRPr lang="ar-IQ" sz="4000" dirty="0">
              <a:solidFill>
                <a:srgbClr val="FF0000"/>
              </a:solidFill>
            </a:endParaRPr>
          </a:p>
        </p:txBody>
      </p:sp>
      <p:pic>
        <p:nvPicPr>
          <p:cNvPr id="6" name="صورة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45" y="0"/>
            <a:ext cx="1584176" cy="1120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13" descr="نتيجة بحث الصور عن الشعار الرسمي لجامعة البصرة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6210" y="0"/>
            <a:ext cx="1407790" cy="1192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4733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="" xmlns:a16="http://schemas.microsoft.com/office/drawing/2014/main" id="{495ADB72-5413-4E14-8DA0-2BBB38C60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20888"/>
            <a:ext cx="8305800" cy="1872208"/>
          </a:xfrm>
          <a:solidFill>
            <a:srgbClr val="7030A0"/>
          </a:solidFill>
        </p:spPr>
        <p:txBody>
          <a:bodyPr>
            <a:normAutofit/>
          </a:bodyPr>
          <a:lstStyle/>
          <a:p>
            <a:pPr algn="ctr"/>
            <a:r>
              <a:rPr lang="ar-IQ" sz="9600" dirty="0" smtClean="0">
                <a:solidFill>
                  <a:schemeClr val="bg1"/>
                </a:solidFill>
              </a:rPr>
              <a:t>المرحلة الأولى</a:t>
            </a:r>
            <a:endParaRPr lang="ar-IQ" sz="9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053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368152"/>
          </a:xfrm>
          <a:solidFill>
            <a:srgbClr val="FF0000"/>
          </a:solidFill>
        </p:spPr>
        <p:txBody>
          <a:bodyPr>
            <a:noAutofit/>
          </a:bodyPr>
          <a:lstStyle/>
          <a:p>
            <a:pPr algn="ctr"/>
            <a:r>
              <a:rPr lang="ar-IQ" sz="8000" dirty="0" smtClean="0">
                <a:solidFill>
                  <a:schemeClr val="bg1"/>
                </a:solidFill>
              </a:rPr>
              <a:t>أُسس التربية</a:t>
            </a:r>
            <a:endParaRPr lang="ar-IQ" sz="8000" dirty="0">
              <a:solidFill>
                <a:schemeClr val="bg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024336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r-IQ" sz="6000" dirty="0" smtClean="0"/>
              <a:t>مدرِّسة المادة:</a:t>
            </a:r>
          </a:p>
          <a:p>
            <a:pPr algn="ctr"/>
            <a:r>
              <a:rPr lang="ar-IQ" sz="6000" dirty="0" smtClean="0"/>
              <a:t>م.م. رؤى عبد الامير رحمة</a:t>
            </a:r>
            <a:endParaRPr lang="ar-IQ" sz="6000" dirty="0"/>
          </a:p>
        </p:txBody>
      </p:sp>
    </p:spTree>
    <p:extLst>
      <p:ext uri="{BB962C8B-B14F-4D97-AF65-F5344CB8AC3E}">
        <p14:creationId xmlns:p14="http://schemas.microsoft.com/office/powerpoint/2010/main" val="2344940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36104"/>
          </a:xfrm>
          <a:solidFill>
            <a:srgbClr val="FF0066"/>
          </a:solidFill>
        </p:spPr>
        <p:txBody>
          <a:bodyPr/>
          <a:lstStyle/>
          <a:p>
            <a:pPr algn="ctr"/>
            <a:r>
              <a:rPr lang="ar-IQ" dirty="0">
                <a:solidFill>
                  <a:schemeClr val="bg1"/>
                </a:solidFill>
              </a:rPr>
              <a:t>الأساس الاقتصادي للتربية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79776"/>
          </a:xfrm>
          <a:solidFill>
            <a:srgbClr val="FF99FF"/>
          </a:solidFill>
        </p:spPr>
        <p:txBody>
          <a:bodyPr>
            <a:noAutofit/>
          </a:bodyPr>
          <a:lstStyle/>
          <a:p>
            <a:r>
              <a:rPr lang="ar-IQ" sz="3200" dirty="0"/>
              <a:t>مفهوم التنمية : </a:t>
            </a:r>
            <a:r>
              <a:rPr lang="ar-IQ" sz="3200" dirty="0" err="1"/>
              <a:t>التنمیة</a:t>
            </a:r>
            <a:r>
              <a:rPr lang="ar-IQ" sz="3200" dirty="0"/>
              <a:t> </a:t>
            </a:r>
            <a:r>
              <a:rPr lang="ar-IQ" sz="3200" dirty="0" err="1"/>
              <a:t>ھي</a:t>
            </a:r>
            <a:r>
              <a:rPr lang="ar-IQ" sz="3200" dirty="0"/>
              <a:t> </a:t>
            </a:r>
            <a:r>
              <a:rPr lang="ar-IQ" sz="3200" dirty="0" err="1"/>
              <a:t>العملیة</a:t>
            </a:r>
            <a:r>
              <a:rPr lang="ar-IQ" sz="3200" dirty="0"/>
              <a:t> </a:t>
            </a:r>
            <a:r>
              <a:rPr lang="ar-IQ" sz="3200" dirty="0" err="1"/>
              <a:t>المجتمعیة</a:t>
            </a:r>
            <a:r>
              <a:rPr lang="ar-IQ" sz="3200" dirty="0"/>
              <a:t> </a:t>
            </a:r>
            <a:r>
              <a:rPr lang="ar-IQ" sz="3200" dirty="0" err="1"/>
              <a:t>الواعیة</a:t>
            </a:r>
            <a:r>
              <a:rPr lang="ar-IQ" sz="3200" dirty="0"/>
              <a:t> </a:t>
            </a:r>
            <a:r>
              <a:rPr lang="ar-IQ" sz="3200" dirty="0" err="1"/>
              <a:t>المتوجھة</a:t>
            </a:r>
            <a:r>
              <a:rPr lang="ar-IQ" sz="3200" dirty="0"/>
              <a:t> نحو </a:t>
            </a:r>
            <a:r>
              <a:rPr lang="ar-IQ" sz="3200" dirty="0" err="1"/>
              <a:t>إیجاد</a:t>
            </a:r>
            <a:r>
              <a:rPr lang="ar-IQ" sz="3200" dirty="0"/>
              <a:t> تحولات في البناء الاقتصادي الاجتماعي – تكون قادرة على </a:t>
            </a:r>
            <a:r>
              <a:rPr lang="ar-IQ" sz="3200" dirty="0" err="1"/>
              <a:t>تنمیة</a:t>
            </a:r>
            <a:r>
              <a:rPr lang="ar-IQ" sz="3200" dirty="0"/>
              <a:t> طاقة </a:t>
            </a:r>
            <a:r>
              <a:rPr lang="ar-IQ" sz="3200" dirty="0" err="1"/>
              <a:t>إنتاجیة</a:t>
            </a:r>
            <a:r>
              <a:rPr lang="ar-IQ" sz="3200" dirty="0"/>
              <a:t> مدعمة </a:t>
            </a:r>
            <a:r>
              <a:rPr lang="ar-IQ" sz="3200" dirty="0" err="1"/>
              <a:t>ذاتیا</a:t>
            </a:r>
            <a:r>
              <a:rPr lang="ar-IQ" sz="3200" dirty="0"/>
              <a:t> ً تؤدي إلى </a:t>
            </a:r>
            <a:r>
              <a:rPr lang="ar-IQ" sz="3200" dirty="0" err="1"/>
              <a:t>تحقیق</a:t>
            </a:r>
            <a:r>
              <a:rPr lang="ar-IQ" sz="3200" dirty="0"/>
              <a:t> </a:t>
            </a:r>
            <a:r>
              <a:rPr lang="ar-IQ" sz="3200" dirty="0" err="1"/>
              <a:t>زیادة</a:t>
            </a:r>
            <a:r>
              <a:rPr lang="ar-IQ" sz="3200" dirty="0"/>
              <a:t> منظمة في متوسط الدخل </a:t>
            </a:r>
            <a:r>
              <a:rPr lang="ar-IQ" sz="3200" dirty="0" err="1"/>
              <a:t>الحقیقي</a:t>
            </a:r>
            <a:r>
              <a:rPr lang="ar-IQ" sz="3200" dirty="0"/>
              <a:t> للفرد – على المدى المنظور – وفي نفس الوقت تكون </a:t>
            </a:r>
            <a:r>
              <a:rPr lang="ar-IQ" sz="3200" dirty="0" err="1"/>
              <a:t>موجھة</a:t>
            </a:r>
            <a:r>
              <a:rPr lang="ar-IQ" sz="3200" dirty="0"/>
              <a:t> نحو </a:t>
            </a:r>
            <a:r>
              <a:rPr lang="ar-IQ" sz="3200" dirty="0" err="1"/>
              <a:t>تنمیة</a:t>
            </a:r>
            <a:r>
              <a:rPr lang="ar-IQ" sz="3200" dirty="0"/>
              <a:t> علاقات </a:t>
            </a:r>
            <a:r>
              <a:rPr lang="ar-IQ" sz="3200" dirty="0" err="1"/>
              <a:t>اجتماعیة</a:t>
            </a:r>
            <a:r>
              <a:rPr lang="ar-IQ" sz="3200" dirty="0"/>
              <a:t> – </a:t>
            </a:r>
            <a:r>
              <a:rPr lang="ar-IQ" sz="3200" dirty="0" err="1"/>
              <a:t>سیاسیة</a:t>
            </a:r>
            <a:r>
              <a:rPr lang="ar-IQ" sz="3200" dirty="0"/>
              <a:t> تكفل </a:t>
            </a:r>
            <a:r>
              <a:rPr lang="ar-IQ" sz="3200" dirty="0" err="1"/>
              <a:t>زیادة</a:t>
            </a:r>
            <a:r>
              <a:rPr lang="ar-IQ" sz="3200" dirty="0"/>
              <a:t> الارتباط </a:t>
            </a:r>
            <a:r>
              <a:rPr lang="ar-IQ" sz="3200" dirty="0" err="1"/>
              <a:t>بین</a:t>
            </a:r>
            <a:r>
              <a:rPr lang="ar-IQ" sz="3200" dirty="0"/>
              <a:t> المكافأة </a:t>
            </a:r>
            <a:r>
              <a:rPr lang="ar-IQ" sz="3200" dirty="0" err="1"/>
              <a:t>وبین</a:t>
            </a:r>
            <a:r>
              <a:rPr lang="ar-IQ" sz="3200" dirty="0"/>
              <a:t> كل من </a:t>
            </a:r>
            <a:r>
              <a:rPr lang="ar-IQ" sz="3200" dirty="0" err="1"/>
              <a:t>الجھد</a:t>
            </a:r>
            <a:r>
              <a:rPr lang="ar-IQ" sz="3200" dirty="0"/>
              <a:t> </a:t>
            </a:r>
            <a:r>
              <a:rPr lang="ar-IQ" sz="3200" dirty="0" err="1"/>
              <a:t>والإنتاجیة</a:t>
            </a:r>
            <a:r>
              <a:rPr lang="ar-IQ" sz="3200" dirty="0"/>
              <a:t> ، كما </a:t>
            </a:r>
            <a:r>
              <a:rPr lang="ar-IQ" sz="3200" dirty="0" err="1"/>
              <a:t>تستھدف</a:t>
            </a:r>
            <a:r>
              <a:rPr lang="ar-IQ" sz="3200" dirty="0"/>
              <a:t> </a:t>
            </a:r>
            <a:r>
              <a:rPr lang="ar-IQ" sz="3200" dirty="0" err="1"/>
              <a:t>توفیر</a:t>
            </a:r>
            <a:r>
              <a:rPr lang="ar-IQ" sz="3200" dirty="0"/>
              <a:t> الحاجات </a:t>
            </a:r>
            <a:r>
              <a:rPr lang="ar-IQ" sz="3200" dirty="0" err="1"/>
              <a:t>الأساسیة</a:t>
            </a:r>
            <a:r>
              <a:rPr lang="ar-IQ" sz="3200" dirty="0"/>
              <a:t> للفرد وضمان حقه في المشاركة </a:t>
            </a:r>
            <a:r>
              <a:rPr lang="ar-IQ" sz="3200" dirty="0" err="1"/>
              <a:t>وتعمیق</a:t>
            </a:r>
            <a:r>
              <a:rPr lang="ar-IQ" sz="3200" dirty="0"/>
              <a:t> متطلبات أمنه واستمراره في المدى </a:t>
            </a:r>
            <a:r>
              <a:rPr lang="ar-IQ" sz="3200" dirty="0" err="1"/>
              <a:t>الطویل</a:t>
            </a:r>
            <a:r>
              <a:rPr lang="ar-IQ" sz="3200" dirty="0"/>
              <a:t> . </a:t>
            </a:r>
          </a:p>
        </p:txBody>
      </p:sp>
    </p:spTree>
    <p:extLst>
      <p:ext uri="{BB962C8B-B14F-4D97-AF65-F5344CB8AC3E}">
        <p14:creationId xmlns:p14="http://schemas.microsoft.com/office/powerpoint/2010/main" val="2758633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  <a:solidFill>
            <a:srgbClr val="A50021"/>
          </a:solidFill>
        </p:spPr>
        <p:txBody>
          <a:bodyPr/>
          <a:lstStyle/>
          <a:p>
            <a:pPr algn="ctr"/>
            <a:r>
              <a:rPr lang="ar-IQ" dirty="0" smtClean="0">
                <a:solidFill>
                  <a:schemeClr val="bg2"/>
                </a:solidFill>
              </a:rPr>
              <a:t>العلاقة بين التربية و التنمية</a:t>
            </a:r>
            <a:endParaRPr lang="ar-IQ" dirty="0">
              <a:solidFill>
                <a:schemeClr val="bg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  <a:solidFill>
            <a:schemeClr val="accent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ar-IQ" sz="2800" dirty="0">
                <a:solidFill>
                  <a:schemeClr val="bg1"/>
                </a:solidFill>
              </a:rPr>
              <a:t>أما العلاقة </a:t>
            </a:r>
            <a:r>
              <a:rPr lang="ar-IQ" sz="2800" dirty="0" err="1">
                <a:solidFill>
                  <a:schemeClr val="bg1"/>
                </a:solidFill>
              </a:rPr>
              <a:t>بین</a:t>
            </a:r>
            <a:r>
              <a:rPr lang="ar-IQ" sz="2800" dirty="0">
                <a:solidFill>
                  <a:schemeClr val="bg1"/>
                </a:solidFill>
              </a:rPr>
              <a:t> </a:t>
            </a:r>
            <a:r>
              <a:rPr lang="ar-IQ" sz="2800" dirty="0" err="1">
                <a:solidFill>
                  <a:schemeClr val="bg1"/>
                </a:solidFill>
              </a:rPr>
              <a:t>التربیة</a:t>
            </a:r>
            <a:r>
              <a:rPr lang="ar-IQ" sz="2800" dirty="0">
                <a:solidFill>
                  <a:schemeClr val="bg1"/>
                </a:solidFill>
              </a:rPr>
              <a:t> </a:t>
            </a:r>
            <a:r>
              <a:rPr lang="ar-IQ" sz="2800" dirty="0" err="1">
                <a:solidFill>
                  <a:schemeClr val="bg1"/>
                </a:solidFill>
              </a:rPr>
              <a:t>والتنمیة</a:t>
            </a:r>
            <a:r>
              <a:rPr lang="ar-IQ" sz="2800" dirty="0">
                <a:solidFill>
                  <a:schemeClr val="bg1"/>
                </a:solidFill>
              </a:rPr>
              <a:t> </a:t>
            </a:r>
            <a:r>
              <a:rPr lang="ar-IQ" sz="2800" dirty="0" err="1">
                <a:solidFill>
                  <a:schemeClr val="bg1"/>
                </a:solidFill>
              </a:rPr>
              <a:t>فھي</a:t>
            </a:r>
            <a:r>
              <a:rPr lang="ar-IQ" sz="2800" dirty="0">
                <a:solidFill>
                  <a:schemeClr val="bg1"/>
                </a:solidFill>
              </a:rPr>
              <a:t> علاقة </a:t>
            </a:r>
            <a:r>
              <a:rPr lang="ar-IQ" sz="2800" dirty="0" err="1">
                <a:solidFill>
                  <a:schemeClr val="bg1"/>
                </a:solidFill>
              </a:rPr>
              <a:t>تاریخیة</a:t>
            </a:r>
            <a:r>
              <a:rPr lang="ar-IQ" sz="2800" dirty="0">
                <a:solidFill>
                  <a:schemeClr val="bg1"/>
                </a:solidFill>
              </a:rPr>
              <a:t> </a:t>
            </a:r>
            <a:r>
              <a:rPr lang="ar-IQ" sz="2800" dirty="0" err="1">
                <a:solidFill>
                  <a:schemeClr val="bg1"/>
                </a:solidFill>
              </a:rPr>
              <a:t>حیث</a:t>
            </a:r>
            <a:r>
              <a:rPr lang="ar-IQ" sz="2800" dirty="0">
                <a:solidFill>
                  <a:schemeClr val="bg1"/>
                </a:solidFill>
              </a:rPr>
              <a:t> بدأ </a:t>
            </a:r>
            <a:r>
              <a:rPr lang="ar-IQ" sz="2800" dirty="0" err="1">
                <a:solidFill>
                  <a:schemeClr val="bg1"/>
                </a:solidFill>
              </a:rPr>
              <a:t>الاھتمام</a:t>
            </a:r>
            <a:r>
              <a:rPr lang="ar-IQ" sz="2800" dirty="0">
                <a:solidFill>
                  <a:schemeClr val="bg1"/>
                </a:solidFill>
              </a:rPr>
              <a:t> </a:t>
            </a:r>
            <a:r>
              <a:rPr lang="ar-IQ" sz="2800" dirty="0" err="1">
                <a:solidFill>
                  <a:schemeClr val="bg1"/>
                </a:solidFill>
              </a:rPr>
              <a:t>یتزاید</a:t>
            </a:r>
            <a:r>
              <a:rPr lang="ar-IQ" sz="2800" dirty="0">
                <a:solidFill>
                  <a:schemeClr val="bg1"/>
                </a:solidFill>
              </a:rPr>
              <a:t> بمشكلة </a:t>
            </a:r>
            <a:r>
              <a:rPr lang="ar-IQ" sz="2800" dirty="0" err="1">
                <a:solidFill>
                  <a:schemeClr val="bg1"/>
                </a:solidFill>
              </a:rPr>
              <a:t>التنمیة</a:t>
            </a:r>
            <a:r>
              <a:rPr lang="ar-IQ" sz="2800" dirty="0">
                <a:solidFill>
                  <a:schemeClr val="bg1"/>
                </a:solidFill>
              </a:rPr>
              <a:t> بعد الحرب </a:t>
            </a:r>
            <a:r>
              <a:rPr lang="ar-IQ" sz="2800" dirty="0" err="1">
                <a:solidFill>
                  <a:schemeClr val="bg1"/>
                </a:solidFill>
              </a:rPr>
              <a:t>العالمیة</a:t>
            </a:r>
            <a:r>
              <a:rPr lang="ar-IQ" sz="2800" dirty="0">
                <a:solidFill>
                  <a:schemeClr val="bg1"/>
                </a:solidFill>
              </a:rPr>
              <a:t> </a:t>
            </a:r>
            <a:r>
              <a:rPr lang="ar-IQ" sz="2800" dirty="0" err="1">
                <a:solidFill>
                  <a:schemeClr val="bg1"/>
                </a:solidFill>
              </a:rPr>
              <a:t>الثانیة</a:t>
            </a:r>
            <a:r>
              <a:rPr lang="ar-IQ" sz="2800" dirty="0">
                <a:solidFill>
                  <a:schemeClr val="bg1"/>
                </a:solidFill>
              </a:rPr>
              <a:t> وذلك بسبب </a:t>
            </a:r>
            <a:r>
              <a:rPr lang="ar-IQ" sz="2800" dirty="0" err="1">
                <a:solidFill>
                  <a:schemeClr val="bg1"/>
                </a:solidFill>
              </a:rPr>
              <a:t>التغیرات</a:t>
            </a:r>
            <a:r>
              <a:rPr lang="ar-IQ" sz="2800" dirty="0">
                <a:solidFill>
                  <a:schemeClr val="bg1"/>
                </a:solidFill>
              </a:rPr>
              <a:t> التي </a:t>
            </a:r>
            <a:r>
              <a:rPr lang="ar-IQ" sz="2800" dirty="0" err="1">
                <a:solidFill>
                  <a:schemeClr val="bg1"/>
                </a:solidFill>
              </a:rPr>
              <a:t>واجھتھا</a:t>
            </a:r>
            <a:r>
              <a:rPr lang="ar-IQ" sz="2800" dirty="0">
                <a:solidFill>
                  <a:schemeClr val="bg1"/>
                </a:solidFill>
              </a:rPr>
              <a:t> أوربا بعد ان </a:t>
            </a:r>
            <a:r>
              <a:rPr lang="ar-IQ" sz="2800" dirty="0" err="1">
                <a:solidFill>
                  <a:schemeClr val="bg1"/>
                </a:solidFill>
              </a:rPr>
              <a:t>دمرتھا</a:t>
            </a:r>
            <a:r>
              <a:rPr lang="ar-IQ" sz="2800" dirty="0">
                <a:solidFill>
                  <a:schemeClr val="bg1"/>
                </a:solidFill>
              </a:rPr>
              <a:t> الحرب </a:t>
            </a:r>
            <a:r>
              <a:rPr lang="ar-IQ" sz="2800" dirty="0" err="1">
                <a:solidFill>
                  <a:schemeClr val="bg1"/>
                </a:solidFill>
              </a:rPr>
              <a:t>وھي</a:t>
            </a:r>
            <a:r>
              <a:rPr lang="ar-IQ" sz="2800" dirty="0">
                <a:solidFill>
                  <a:schemeClr val="bg1"/>
                </a:solidFill>
              </a:rPr>
              <a:t> نفس المشكلة التي </a:t>
            </a:r>
            <a:r>
              <a:rPr lang="ar-IQ" sz="2800" dirty="0" err="1">
                <a:solidFill>
                  <a:schemeClr val="bg1"/>
                </a:solidFill>
              </a:rPr>
              <a:t>واجھت</a:t>
            </a:r>
            <a:r>
              <a:rPr lang="ar-IQ" sz="2800" dirty="0">
                <a:solidFill>
                  <a:schemeClr val="bg1"/>
                </a:solidFill>
              </a:rPr>
              <a:t> الدول التي استقلت ونفضت </a:t>
            </a:r>
            <a:r>
              <a:rPr lang="ar-IQ" sz="2800" dirty="0" err="1">
                <a:solidFill>
                  <a:schemeClr val="bg1"/>
                </a:solidFill>
              </a:rPr>
              <a:t>عنھا</a:t>
            </a:r>
            <a:r>
              <a:rPr lang="ar-IQ" sz="2800" dirty="0">
                <a:solidFill>
                  <a:schemeClr val="bg1"/>
                </a:solidFill>
              </a:rPr>
              <a:t> غبار الاستعمار فأصبحت </a:t>
            </a:r>
            <a:r>
              <a:rPr lang="ar-IQ" sz="2800" dirty="0" err="1">
                <a:solidFill>
                  <a:schemeClr val="bg1"/>
                </a:solidFill>
              </a:rPr>
              <a:t>الكثیر</a:t>
            </a:r>
            <a:r>
              <a:rPr lang="ar-IQ" sz="2800" dirty="0">
                <a:solidFill>
                  <a:schemeClr val="bg1"/>
                </a:solidFill>
              </a:rPr>
              <a:t> من </a:t>
            </a:r>
            <a:r>
              <a:rPr lang="ar-IQ" sz="2800" dirty="0" err="1">
                <a:solidFill>
                  <a:schemeClr val="bg1"/>
                </a:solidFill>
              </a:rPr>
              <a:t>ھذه</a:t>
            </a:r>
            <a:r>
              <a:rPr lang="ar-IQ" sz="2800" dirty="0">
                <a:solidFill>
                  <a:schemeClr val="bg1"/>
                </a:solidFill>
              </a:rPr>
              <a:t> البلاد تبحث عن </a:t>
            </a:r>
            <a:r>
              <a:rPr lang="ar-IQ" sz="2800" dirty="0" err="1">
                <a:solidFill>
                  <a:schemeClr val="bg1"/>
                </a:solidFill>
              </a:rPr>
              <a:t>الأسالیب</a:t>
            </a:r>
            <a:r>
              <a:rPr lang="ar-IQ" sz="2800" dirty="0">
                <a:solidFill>
                  <a:schemeClr val="bg1"/>
                </a:solidFill>
              </a:rPr>
              <a:t> المناسبة لرفع مستوى </a:t>
            </a:r>
            <a:r>
              <a:rPr lang="ar-IQ" sz="2800" dirty="0" err="1">
                <a:solidFill>
                  <a:schemeClr val="bg1"/>
                </a:solidFill>
              </a:rPr>
              <a:t>المعیشة</a:t>
            </a:r>
            <a:r>
              <a:rPr lang="ar-IQ" sz="2800" dirty="0">
                <a:solidFill>
                  <a:schemeClr val="bg1"/>
                </a:solidFill>
              </a:rPr>
              <a:t> والقضاء على </a:t>
            </a:r>
            <a:r>
              <a:rPr lang="ar-IQ" sz="2800" dirty="0" err="1">
                <a:solidFill>
                  <a:schemeClr val="bg1"/>
                </a:solidFill>
              </a:rPr>
              <a:t>مظاھر</a:t>
            </a:r>
            <a:r>
              <a:rPr lang="ar-IQ" sz="2800" dirty="0">
                <a:solidFill>
                  <a:schemeClr val="bg1"/>
                </a:solidFill>
              </a:rPr>
              <a:t> التخلف وأصبحت </a:t>
            </a:r>
            <a:r>
              <a:rPr lang="ar-IQ" sz="2800" dirty="0" err="1">
                <a:solidFill>
                  <a:schemeClr val="bg1"/>
                </a:solidFill>
              </a:rPr>
              <a:t>ھذه</a:t>
            </a:r>
            <a:r>
              <a:rPr lang="ar-IQ" sz="2800" dirty="0">
                <a:solidFill>
                  <a:schemeClr val="bg1"/>
                </a:solidFill>
              </a:rPr>
              <a:t> </a:t>
            </a:r>
            <a:r>
              <a:rPr lang="ar-IQ" sz="2800" dirty="0" err="1">
                <a:solidFill>
                  <a:schemeClr val="bg1"/>
                </a:solidFill>
              </a:rPr>
              <a:t>القضیة</a:t>
            </a:r>
            <a:r>
              <a:rPr lang="ar-IQ" sz="2800" dirty="0">
                <a:solidFill>
                  <a:schemeClr val="bg1"/>
                </a:solidFill>
              </a:rPr>
              <a:t> </a:t>
            </a:r>
            <a:r>
              <a:rPr lang="ar-IQ" sz="2800" dirty="0" err="1">
                <a:solidFill>
                  <a:schemeClr val="bg1"/>
                </a:solidFill>
              </a:rPr>
              <a:t>ھي</a:t>
            </a:r>
            <a:r>
              <a:rPr lang="ar-IQ" sz="2800" dirty="0">
                <a:solidFill>
                  <a:schemeClr val="bg1"/>
                </a:solidFill>
              </a:rPr>
              <a:t> </a:t>
            </a:r>
            <a:r>
              <a:rPr lang="ar-IQ" sz="2800" dirty="0" err="1">
                <a:solidFill>
                  <a:schemeClr val="bg1"/>
                </a:solidFill>
              </a:rPr>
              <a:t>القضیة</a:t>
            </a:r>
            <a:r>
              <a:rPr lang="ar-IQ" sz="2800" dirty="0">
                <a:solidFill>
                  <a:schemeClr val="bg1"/>
                </a:solidFill>
              </a:rPr>
              <a:t> الأولى التي تواجه الحكومات والتي تعتبر القدرة على </a:t>
            </a:r>
            <a:r>
              <a:rPr lang="ar-IQ" sz="2800" dirty="0" err="1">
                <a:solidFill>
                  <a:schemeClr val="bg1"/>
                </a:solidFill>
              </a:rPr>
              <a:t>ایجاد</a:t>
            </a:r>
            <a:r>
              <a:rPr lang="ar-IQ" sz="2800" dirty="0">
                <a:solidFill>
                  <a:schemeClr val="bg1"/>
                </a:solidFill>
              </a:rPr>
              <a:t> الحلول </a:t>
            </a:r>
            <a:r>
              <a:rPr lang="ar-IQ" sz="2800" dirty="0" err="1">
                <a:solidFill>
                  <a:schemeClr val="bg1"/>
                </a:solidFill>
              </a:rPr>
              <a:t>لھا</a:t>
            </a:r>
            <a:r>
              <a:rPr lang="ar-IQ" sz="2800" dirty="0">
                <a:solidFill>
                  <a:schemeClr val="bg1"/>
                </a:solidFill>
              </a:rPr>
              <a:t> </a:t>
            </a:r>
            <a:r>
              <a:rPr lang="ar-IQ" sz="2800" dirty="0" err="1">
                <a:solidFill>
                  <a:schemeClr val="bg1"/>
                </a:solidFill>
              </a:rPr>
              <a:t>معیارا</a:t>
            </a:r>
            <a:r>
              <a:rPr lang="ar-IQ" sz="2800" dirty="0">
                <a:solidFill>
                  <a:schemeClr val="bg1"/>
                </a:solidFill>
              </a:rPr>
              <a:t> ً للحكم على مدى نجاح </a:t>
            </a:r>
            <a:r>
              <a:rPr lang="ar-IQ" sz="2800" dirty="0" err="1">
                <a:solidFill>
                  <a:schemeClr val="bg1"/>
                </a:solidFill>
              </a:rPr>
              <a:t>ھذه</a:t>
            </a:r>
            <a:r>
              <a:rPr lang="ar-IQ" sz="2800" dirty="0">
                <a:solidFill>
                  <a:schemeClr val="bg1"/>
                </a:solidFill>
              </a:rPr>
              <a:t> الحكومات </a:t>
            </a:r>
            <a:r>
              <a:rPr lang="ar-IQ" sz="2800" dirty="0" err="1">
                <a:solidFill>
                  <a:schemeClr val="bg1"/>
                </a:solidFill>
              </a:rPr>
              <a:t>والتنمیة</a:t>
            </a:r>
            <a:r>
              <a:rPr lang="ar-IQ" sz="2800" dirty="0">
                <a:solidFill>
                  <a:schemeClr val="bg1"/>
                </a:solidFill>
              </a:rPr>
              <a:t> الشاملة تحتاج الى </a:t>
            </a:r>
            <a:r>
              <a:rPr lang="ar-IQ" sz="2800" dirty="0" err="1">
                <a:solidFill>
                  <a:schemeClr val="bg1"/>
                </a:solidFill>
              </a:rPr>
              <a:t>العدید</a:t>
            </a:r>
            <a:r>
              <a:rPr lang="ar-IQ" sz="2800" dirty="0">
                <a:solidFill>
                  <a:schemeClr val="bg1"/>
                </a:solidFill>
              </a:rPr>
              <a:t> من المقومات </a:t>
            </a:r>
            <a:r>
              <a:rPr lang="ar-IQ" sz="2800" dirty="0" err="1">
                <a:solidFill>
                  <a:schemeClr val="bg1"/>
                </a:solidFill>
              </a:rPr>
              <a:t>البشریة</a:t>
            </a:r>
            <a:r>
              <a:rPr lang="ar-IQ" sz="2800" dirty="0">
                <a:solidFill>
                  <a:schemeClr val="bg1"/>
                </a:solidFill>
              </a:rPr>
              <a:t> </a:t>
            </a:r>
            <a:r>
              <a:rPr lang="ar-IQ" sz="2800" dirty="0" err="1">
                <a:solidFill>
                  <a:schemeClr val="bg1"/>
                </a:solidFill>
              </a:rPr>
              <a:t>وغیر</a:t>
            </a:r>
            <a:r>
              <a:rPr lang="ar-IQ" sz="2800" dirty="0">
                <a:solidFill>
                  <a:schemeClr val="bg1"/>
                </a:solidFill>
              </a:rPr>
              <a:t> </a:t>
            </a:r>
            <a:r>
              <a:rPr lang="ar-IQ" sz="2800" dirty="0" err="1">
                <a:solidFill>
                  <a:schemeClr val="bg1"/>
                </a:solidFill>
              </a:rPr>
              <a:t>البشریة</a:t>
            </a:r>
            <a:r>
              <a:rPr lang="ar-IQ" sz="2800" dirty="0">
                <a:solidFill>
                  <a:schemeClr val="bg1"/>
                </a:solidFill>
              </a:rPr>
              <a:t> الا انه </a:t>
            </a:r>
            <a:r>
              <a:rPr lang="ar-IQ" sz="2800" dirty="0" err="1">
                <a:solidFill>
                  <a:schemeClr val="bg1"/>
                </a:solidFill>
              </a:rPr>
              <a:t>یكاد</a:t>
            </a:r>
            <a:r>
              <a:rPr lang="ar-IQ" sz="2800" dirty="0">
                <a:solidFill>
                  <a:schemeClr val="bg1"/>
                </a:solidFill>
              </a:rPr>
              <a:t> </a:t>
            </a:r>
            <a:r>
              <a:rPr lang="ar-IQ" sz="2800" dirty="0" err="1">
                <a:solidFill>
                  <a:schemeClr val="bg1"/>
                </a:solidFill>
              </a:rPr>
              <a:t>یجمع</a:t>
            </a:r>
            <a:r>
              <a:rPr lang="ar-IQ" sz="2800" dirty="0">
                <a:solidFill>
                  <a:schemeClr val="bg1"/>
                </a:solidFill>
              </a:rPr>
              <a:t> </a:t>
            </a:r>
            <a:r>
              <a:rPr lang="ar-IQ" sz="2800" dirty="0" err="1">
                <a:solidFill>
                  <a:schemeClr val="bg1"/>
                </a:solidFill>
              </a:rPr>
              <a:t>المھتمون</a:t>
            </a:r>
            <a:r>
              <a:rPr lang="ar-IQ" sz="2800" dirty="0">
                <a:solidFill>
                  <a:schemeClr val="bg1"/>
                </a:solidFill>
              </a:rPr>
              <a:t> </a:t>
            </a:r>
            <a:r>
              <a:rPr lang="ar-IQ" sz="2800" dirty="0" err="1">
                <a:solidFill>
                  <a:schemeClr val="bg1"/>
                </a:solidFill>
              </a:rPr>
              <a:t>بقضیة</a:t>
            </a:r>
            <a:r>
              <a:rPr lang="ar-IQ" sz="2800" dirty="0">
                <a:solidFill>
                  <a:schemeClr val="bg1"/>
                </a:solidFill>
              </a:rPr>
              <a:t> </a:t>
            </a:r>
            <a:r>
              <a:rPr lang="ar-IQ" sz="2800" dirty="0" err="1">
                <a:solidFill>
                  <a:schemeClr val="bg1"/>
                </a:solidFill>
              </a:rPr>
              <a:t>التنمیة</a:t>
            </a:r>
            <a:r>
              <a:rPr lang="ar-IQ" sz="2800" dirty="0">
                <a:solidFill>
                  <a:schemeClr val="bg1"/>
                </a:solidFill>
              </a:rPr>
              <a:t> على ان العنصر البشري </a:t>
            </a:r>
            <a:r>
              <a:rPr lang="ar-IQ" sz="2800" dirty="0" err="1">
                <a:solidFill>
                  <a:schemeClr val="bg1"/>
                </a:solidFill>
              </a:rPr>
              <a:t>ھو</a:t>
            </a:r>
            <a:r>
              <a:rPr lang="ar-IQ" sz="2800" dirty="0">
                <a:solidFill>
                  <a:schemeClr val="bg1"/>
                </a:solidFill>
              </a:rPr>
              <a:t> </a:t>
            </a:r>
            <a:r>
              <a:rPr lang="ar-IQ" sz="2800" dirty="0" err="1">
                <a:solidFill>
                  <a:schemeClr val="bg1"/>
                </a:solidFill>
              </a:rPr>
              <a:t>اھم</a:t>
            </a:r>
            <a:r>
              <a:rPr lang="ar-IQ" sz="2800" dirty="0">
                <a:solidFill>
                  <a:schemeClr val="bg1"/>
                </a:solidFill>
              </a:rPr>
              <a:t> </a:t>
            </a:r>
            <a:r>
              <a:rPr lang="ar-IQ" sz="2800" dirty="0" err="1">
                <a:solidFill>
                  <a:schemeClr val="bg1"/>
                </a:solidFill>
              </a:rPr>
              <a:t>ھذه</a:t>
            </a:r>
            <a:r>
              <a:rPr lang="ar-IQ" sz="2800" dirty="0">
                <a:solidFill>
                  <a:schemeClr val="bg1"/>
                </a:solidFill>
              </a:rPr>
              <a:t> </a:t>
            </a:r>
            <a:r>
              <a:rPr lang="ar-IQ" sz="2800" dirty="0" smtClean="0">
                <a:solidFill>
                  <a:schemeClr val="bg1"/>
                </a:solidFill>
              </a:rPr>
              <a:t>المقومات.</a:t>
            </a:r>
            <a:endParaRPr lang="ar-IQ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453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12744"/>
          </a:xfrm>
          <a:solidFill>
            <a:srgbClr val="00FF00"/>
          </a:solidFill>
        </p:spPr>
        <p:txBody>
          <a:bodyPr/>
          <a:lstStyle/>
          <a:p>
            <a:pPr algn="ctr"/>
            <a:r>
              <a:rPr lang="ar-IQ" dirty="0" smtClean="0">
                <a:solidFill>
                  <a:schemeClr val="tx1"/>
                </a:solidFill>
              </a:rPr>
              <a:t>للتربية دور بارز في تحقيق التنمية من خلال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20480"/>
          </a:xfrm>
          <a:solidFill>
            <a:srgbClr val="FF0066"/>
          </a:solidFill>
        </p:spPr>
        <p:txBody>
          <a:bodyPr>
            <a:normAutofit fontScale="70000" lnSpcReduction="20000"/>
          </a:bodyPr>
          <a:lstStyle/>
          <a:p>
            <a:r>
              <a:rPr lang="ar-IQ" dirty="0"/>
              <a:t> </a:t>
            </a:r>
            <a:r>
              <a:rPr lang="ar-IQ" sz="4000" dirty="0">
                <a:solidFill>
                  <a:schemeClr val="bg1"/>
                </a:solidFill>
              </a:rPr>
              <a:t>١ -</a:t>
            </a:r>
            <a:r>
              <a:rPr lang="ar-IQ" sz="4000" dirty="0" err="1">
                <a:solidFill>
                  <a:schemeClr val="bg1"/>
                </a:solidFill>
              </a:rPr>
              <a:t>إیجاد</a:t>
            </a:r>
            <a:r>
              <a:rPr lang="ar-IQ" sz="4000" dirty="0">
                <a:solidFill>
                  <a:schemeClr val="bg1"/>
                </a:solidFill>
              </a:rPr>
              <a:t> قاعدة </a:t>
            </a:r>
            <a:r>
              <a:rPr lang="ar-IQ" sz="4000" dirty="0" err="1">
                <a:solidFill>
                  <a:schemeClr val="bg1"/>
                </a:solidFill>
              </a:rPr>
              <a:t>اجتماعیة</a:t>
            </a:r>
            <a:r>
              <a:rPr lang="ar-IQ" sz="4000" dirty="0">
                <a:solidFill>
                  <a:schemeClr val="bg1"/>
                </a:solidFill>
              </a:rPr>
              <a:t> </a:t>
            </a:r>
            <a:r>
              <a:rPr lang="ar-IQ" sz="4000" dirty="0" err="1">
                <a:solidFill>
                  <a:schemeClr val="bg1"/>
                </a:solidFill>
              </a:rPr>
              <a:t>عریضة</a:t>
            </a:r>
            <a:r>
              <a:rPr lang="ar-IQ" sz="4000" dirty="0">
                <a:solidFill>
                  <a:schemeClr val="bg1"/>
                </a:solidFill>
              </a:rPr>
              <a:t> متعلقة بضمان حد ادني من </a:t>
            </a:r>
            <a:r>
              <a:rPr lang="ar-IQ" sz="4000" dirty="0" err="1">
                <a:solidFill>
                  <a:schemeClr val="bg1"/>
                </a:solidFill>
              </a:rPr>
              <a:t>التعلیم</a:t>
            </a:r>
            <a:r>
              <a:rPr lang="ar-IQ" sz="4000" dirty="0">
                <a:solidFill>
                  <a:schemeClr val="bg1"/>
                </a:solidFill>
              </a:rPr>
              <a:t> لكل مواطن </a:t>
            </a:r>
            <a:r>
              <a:rPr lang="ar-IQ" sz="4000" dirty="0" err="1">
                <a:solidFill>
                  <a:schemeClr val="bg1"/>
                </a:solidFill>
              </a:rPr>
              <a:t>یمكنه</a:t>
            </a:r>
            <a:r>
              <a:rPr lang="ar-IQ" sz="4000" dirty="0">
                <a:solidFill>
                  <a:schemeClr val="bg1"/>
                </a:solidFill>
              </a:rPr>
              <a:t> من </a:t>
            </a:r>
            <a:r>
              <a:rPr lang="ar-IQ" sz="4000" dirty="0" err="1">
                <a:solidFill>
                  <a:schemeClr val="bg1"/>
                </a:solidFill>
              </a:rPr>
              <a:t>العیش</a:t>
            </a:r>
            <a:r>
              <a:rPr lang="ar-IQ" sz="4000" dirty="0">
                <a:solidFill>
                  <a:schemeClr val="bg1"/>
                </a:solidFill>
              </a:rPr>
              <a:t> في مجتمع </a:t>
            </a:r>
            <a:r>
              <a:rPr lang="ar-IQ" sz="4000" dirty="0" err="1">
                <a:solidFill>
                  <a:schemeClr val="bg1"/>
                </a:solidFill>
              </a:rPr>
              <a:t>یعتمد</a:t>
            </a:r>
            <a:r>
              <a:rPr lang="ar-IQ" sz="4000" dirty="0">
                <a:solidFill>
                  <a:schemeClr val="bg1"/>
                </a:solidFill>
              </a:rPr>
              <a:t> على القراءة والكتابة ووسائل الاتصال </a:t>
            </a:r>
            <a:r>
              <a:rPr lang="ar-IQ" sz="4000" dirty="0" err="1">
                <a:solidFill>
                  <a:schemeClr val="bg1"/>
                </a:solidFill>
              </a:rPr>
              <a:t>الجماھیري</a:t>
            </a:r>
            <a:r>
              <a:rPr lang="ar-IQ" sz="4000" dirty="0">
                <a:solidFill>
                  <a:schemeClr val="bg1"/>
                </a:solidFill>
              </a:rPr>
              <a:t> على مختلف أنواعه. </a:t>
            </a:r>
          </a:p>
          <a:p>
            <a:r>
              <a:rPr lang="ar-IQ" sz="4000" dirty="0">
                <a:solidFill>
                  <a:schemeClr val="bg1"/>
                </a:solidFill>
              </a:rPr>
              <a:t> ٢ -</a:t>
            </a:r>
            <a:r>
              <a:rPr lang="ar-IQ" sz="4000" dirty="0" err="1">
                <a:solidFill>
                  <a:schemeClr val="bg1"/>
                </a:solidFill>
              </a:rPr>
              <a:t>المساھمة</a:t>
            </a:r>
            <a:r>
              <a:rPr lang="ar-IQ" sz="4000" dirty="0">
                <a:solidFill>
                  <a:schemeClr val="bg1"/>
                </a:solidFill>
              </a:rPr>
              <a:t> في </a:t>
            </a:r>
            <a:r>
              <a:rPr lang="ar-IQ" sz="4000" dirty="0" err="1">
                <a:solidFill>
                  <a:schemeClr val="bg1"/>
                </a:solidFill>
              </a:rPr>
              <a:t>تعدیل</a:t>
            </a:r>
            <a:r>
              <a:rPr lang="ar-IQ" sz="4000" dirty="0">
                <a:solidFill>
                  <a:schemeClr val="bg1"/>
                </a:solidFill>
              </a:rPr>
              <a:t> نظام </a:t>
            </a:r>
            <a:r>
              <a:rPr lang="ar-IQ" sz="4000" dirty="0" err="1">
                <a:solidFill>
                  <a:schemeClr val="bg1"/>
                </a:solidFill>
              </a:rPr>
              <a:t>القیم</a:t>
            </a:r>
            <a:r>
              <a:rPr lang="ar-IQ" sz="4000" dirty="0">
                <a:solidFill>
                  <a:schemeClr val="bg1"/>
                </a:solidFill>
              </a:rPr>
              <a:t> </a:t>
            </a:r>
            <a:r>
              <a:rPr lang="ar-IQ" sz="4000" dirty="0" err="1">
                <a:solidFill>
                  <a:schemeClr val="bg1"/>
                </a:solidFill>
              </a:rPr>
              <a:t>والاتجاھات</a:t>
            </a:r>
            <a:r>
              <a:rPr lang="ar-IQ" sz="4000" dirty="0">
                <a:solidFill>
                  <a:schemeClr val="bg1"/>
                </a:solidFill>
              </a:rPr>
              <a:t> بما </a:t>
            </a:r>
            <a:r>
              <a:rPr lang="ar-IQ" sz="4000" dirty="0" err="1">
                <a:solidFill>
                  <a:schemeClr val="bg1"/>
                </a:solidFill>
              </a:rPr>
              <a:t>یتناسب</a:t>
            </a:r>
            <a:r>
              <a:rPr lang="ar-IQ" sz="4000" dirty="0">
                <a:solidFill>
                  <a:schemeClr val="bg1"/>
                </a:solidFill>
              </a:rPr>
              <a:t> مع طموحات المجتمع </a:t>
            </a:r>
            <a:r>
              <a:rPr lang="ar-IQ" sz="4000" dirty="0" err="1">
                <a:solidFill>
                  <a:schemeClr val="bg1"/>
                </a:solidFill>
              </a:rPr>
              <a:t>التنمویة</a:t>
            </a:r>
            <a:r>
              <a:rPr lang="ar-IQ" sz="4000" dirty="0">
                <a:solidFill>
                  <a:schemeClr val="bg1"/>
                </a:solidFill>
              </a:rPr>
              <a:t> وذلك عن </a:t>
            </a:r>
            <a:r>
              <a:rPr lang="ar-IQ" sz="4000" dirty="0" err="1">
                <a:solidFill>
                  <a:schemeClr val="bg1"/>
                </a:solidFill>
              </a:rPr>
              <a:t>طریق</a:t>
            </a:r>
            <a:r>
              <a:rPr lang="ar-IQ" sz="4000" dirty="0">
                <a:solidFill>
                  <a:schemeClr val="bg1"/>
                </a:solidFill>
              </a:rPr>
              <a:t> العوامل </a:t>
            </a:r>
            <a:r>
              <a:rPr lang="ar-IQ" sz="4000" dirty="0" err="1">
                <a:solidFill>
                  <a:schemeClr val="bg1"/>
                </a:solidFill>
              </a:rPr>
              <a:t>البیئیة</a:t>
            </a:r>
            <a:r>
              <a:rPr lang="ar-IQ" sz="4000" dirty="0">
                <a:solidFill>
                  <a:schemeClr val="bg1"/>
                </a:solidFill>
              </a:rPr>
              <a:t> </a:t>
            </a:r>
            <a:r>
              <a:rPr lang="ar-IQ" sz="4000" dirty="0" err="1">
                <a:solidFill>
                  <a:schemeClr val="bg1"/>
                </a:solidFill>
              </a:rPr>
              <a:t>والاجتماعیة</a:t>
            </a:r>
            <a:r>
              <a:rPr lang="ar-IQ" sz="4000" dirty="0">
                <a:solidFill>
                  <a:schemeClr val="bg1"/>
                </a:solidFill>
              </a:rPr>
              <a:t> أكثر من دور </a:t>
            </a:r>
            <a:r>
              <a:rPr lang="ar-IQ" sz="4000" dirty="0" err="1">
                <a:solidFill>
                  <a:schemeClr val="bg1"/>
                </a:solidFill>
              </a:rPr>
              <a:t>التعلیم</a:t>
            </a:r>
            <a:r>
              <a:rPr lang="ar-IQ" sz="4000" dirty="0">
                <a:solidFill>
                  <a:schemeClr val="bg1"/>
                </a:solidFill>
              </a:rPr>
              <a:t> النظامي .</a:t>
            </a:r>
          </a:p>
          <a:p>
            <a:r>
              <a:rPr lang="ar-IQ" sz="4000" dirty="0">
                <a:solidFill>
                  <a:schemeClr val="bg1"/>
                </a:solidFill>
              </a:rPr>
              <a:t> ٣ -</a:t>
            </a:r>
            <a:r>
              <a:rPr lang="ar-IQ" sz="4000" dirty="0" err="1">
                <a:solidFill>
                  <a:schemeClr val="bg1"/>
                </a:solidFill>
              </a:rPr>
              <a:t>تأھیل</a:t>
            </a:r>
            <a:r>
              <a:rPr lang="ar-IQ" sz="4000" dirty="0">
                <a:solidFill>
                  <a:schemeClr val="bg1"/>
                </a:solidFill>
              </a:rPr>
              <a:t> القوى </a:t>
            </a:r>
            <a:r>
              <a:rPr lang="ar-IQ" sz="4000" dirty="0" err="1">
                <a:solidFill>
                  <a:schemeClr val="bg1"/>
                </a:solidFill>
              </a:rPr>
              <a:t>البشریة</a:t>
            </a:r>
            <a:r>
              <a:rPr lang="ar-IQ" sz="4000" dirty="0">
                <a:solidFill>
                  <a:schemeClr val="bg1"/>
                </a:solidFill>
              </a:rPr>
              <a:t> </a:t>
            </a:r>
            <a:r>
              <a:rPr lang="ar-IQ" sz="4000" dirty="0" err="1">
                <a:solidFill>
                  <a:schemeClr val="bg1"/>
                </a:solidFill>
              </a:rPr>
              <a:t>وإعدادھا</a:t>
            </a:r>
            <a:r>
              <a:rPr lang="ar-IQ" sz="4000" dirty="0">
                <a:solidFill>
                  <a:schemeClr val="bg1"/>
                </a:solidFill>
              </a:rPr>
              <a:t> وعلى كل </a:t>
            </a:r>
            <a:r>
              <a:rPr lang="ar-IQ" sz="4000" dirty="0" err="1">
                <a:solidFill>
                  <a:schemeClr val="bg1"/>
                </a:solidFill>
              </a:rPr>
              <a:t>المستویات</a:t>
            </a:r>
            <a:r>
              <a:rPr lang="ar-IQ" sz="4000" dirty="0">
                <a:solidFill>
                  <a:schemeClr val="bg1"/>
                </a:solidFill>
              </a:rPr>
              <a:t> وذلك بالآتي: </a:t>
            </a:r>
          </a:p>
          <a:p>
            <a:r>
              <a:rPr lang="ar-IQ" sz="4000" dirty="0">
                <a:solidFill>
                  <a:schemeClr val="bg1"/>
                </a:solidFill>
              </a:rPr>
              <a:t>أ- التزود </a:t>
            </a:r>
            <a:r>
              <a:rPr lang="ar-IQ" sz="4000" dirty="0" err="1">
                <a:solidFill>
                  <a:schemeClr val="bg1"/>
                </a:solidFill>
              </a:rPr>
              <a:t>بالمھارات</a:t>
            </a:r>
            <a:r>
              <a:rPr lang="ar-IQ" sz="4000" dirty="0">
                <a:solidFill>
                  <a:schemeClr val="bg1"/>
                </a:solidFill>
              </a:rPr>
              <a:t> والمعارف </a:t>
            </a:r>
            <a:r>
              <a:rPr lang="ar-IQ" sz="4000" dirty="0" err="1">
                <a:solidFill>
                  <a:schemeClr val="bg1"/>
                </a:solidFill>
              </a:rPr>
              <a:t>والقیم</a:t>
            </a:r>
            <a:r>
              <a:rPr lang="ar-IQ" sz="4000" dirty="0">
                <a:solidFill>
                  <a:schemeClr val="bg1"/>
                </a:solidFill>
              </a:rPr>
              <a:t> اللازمة للعمل </a:t>
            </a:r>
            <a:r>
              <a:rPr lang="ar-IQ" sz="4000" dirty="0" err="1">
                <a:solidFill>
                  <a:schemeClr val="bg1"/>
                </a:solidFill>
              </a:rPr>
              <a:t>المستھدف</a:t>
            </a:r>
            <a:r>
              <a:rPr lang="ar-IQ" sz="4000" dirty="0">
                <a:solidFill>
                  <a:schemeClr val="bg1"/>
                </a:solidFill>
              </a:rPr>
              <a:t>. </a:t>
            </a:r>
          </a:p>
          <a:p>
            <a:r>
              <a:rPr lang="ar-IQ" sz="4000" dirty="0">
                <a:solidFill>
                  <a:schemeClr val="bg1"/>
                </a:solidFill>
              </a:rPr>
              <a:t>. ب- </a:t>
            </a:r>
            <a:r>
              <a:rPr lang="ar-IQ" sz="4000" dirty="0" err="1">
                <a:solidFill>
                  <a:schemeClr val="bg1"/>
                </a:solidFill>
              </a:rPr>
              <a:t>التھیئة</a:t>
            </a:r>
            <a:r>
              <a:rPr lang="ar-IQ" sz="4000" dirty="0">
                <a:solidFill>
                  <a:schemeClr val="bg1"/>
                </a:solidFill>
              </a:rPr>
              <a:t> </a:t>
            </a:r>
            <a:r>
              <a:rPr lang="ar-IQ" sz="4000" dirty="0" err="1">
                <a:solidFill>
                  <a:schemeClr val="bg1"/>
                </a:solidFill>
              </a:rPr>
              <a:t>للتعایش</a:t>
            </a:r>
            <a:r>
              <a:rPr lang="ar-IQ" sz="4000" dirty="0">
                <a:solidFill>
                  <a:schemeClr val="bg1"/>
                </a:solidFill>
              </a:rPr>
              <a:t> مع العصر التقني </a:t>
            </a:r>
            <a:r>
              <a:rPr lang="ar-IQ" sz="4000" dirty="0" err="1">
                <a:solidFill>
                  <a:schemeClr val="bg1"/>
                </a:solidFill>
              </a:rPr>
              <a:t>وتطویر</a:t>
            </a:r>
            <a:r>
              <a:rPr lang="ar-IQ" sz="4000" dirty="0">
                <a:solidFill>
                  <a:schemeClr val="bg1"/>
                </a:solidFill>
              </a:rPr>
              <a:t> وسائله </a:t>
            </a:r>
            <a:r>
              <a:rPr lang="ar-IQ" sz="4000" dirty="0" err="1">
                <a:solidFill>
                  <a:schemeClr val="bg1"/>
                </a:solidFill>
              </a:rPr>
              <a:t>وطنیا</a:t>
            </a:r>
            <a:r>
              <a:rPr lang="ar-IQ" sz="4000" dirty="0">
                <a:solidFill>
                  <a:schemeClr val="bg1"/>
                </a:solidFill>
              </a:rPr>
              <a:t> ً .</a:t>
            </a:r>
          </a:p>
          <a:p>
            <a:r>
              <a:rPr lang="ar-IQ" sz="4000" dirty="0">
                <a:solidFill>
                  <a:schemeClr val="bg1"/>
                </a:solidFill>
              </a:rPr>
              <a:t> ج- التوازن في </a:t>
            </a:r>
            <a:r>
              <a:rPr lang="ar-IQ" sz="4000" dirty="0" err="1">
                <a:solidFill>
                  <a:schemeClr val="bg1"/>
                </a:solidFill>
              </a:rPr>
              <a:t>تأھیل</a:t>
            </a:r>
            <a:r>
              <a:rPr lang="ar-IQ" sz="4000" dirty="0">
                <a:solidFill>
                  <a:schemeClr val="bg1"/>
                </a:solidFill>
              </a:rPr>
              <a:t> القوى العاملة حسب </a:t>
            </a:r>
            <a:r>
              <a:rPr lang="ar-IQ" sz="4000" dirty="0" err="1">
                <a:solidFill>
                  <a:schemeClr val="bg1"/>
                </a:solidFill>
              </a:rPr>
              <a:t>الاحتیاجات</a:t>
            </a:r>
            <a:r>
              <a:rPr lang="ar-IQ" sz="4000" dirty="0">
                <a:solidFill>
                  <a:schemeClr val="bg1"/>
                </a:solidFill>
              </a:rPr>
              <a:t> </a:t>
            </a:r>
            <a:r>
              <a:rPr lang="ar-IQ" sz="4000" dirty="0" err="1">
                <a:solidFill>
                  <a:schemeClr val="bg1"/>
                </a:solidFill>
              </a:rPr>
              <a:t>المتغیرة</a:t>
            </a:r>
            <a:r>
              <a:rPr lang="ar-IQ" sz="4000" dirty="0">
                <a:solidFill>
                  <a:schemeClr val="bg1"/>
                </a:solidFill>
              </a:rPr>
              <a:t> </a:t>
            </a:r>
            <a:r>
              <a:rPr lang="ar-IQ" sz="4000" dirty="0" smtClean="0">
                <a:solidFill>
                  <a:schemeClr val="bg1"/>
                </a:solidFill>
              </a:rPr>
              <a:t>.</a:t>
            </a:r>
            <a:endParaRPr lang="ar-IQ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9870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ar-IQ" dirty="0" smtClean="0">
                <a:solidFill>
                  <a:schemeClr val="tx1"/>
                </a:solidFill>
              </a:rPr>
              <a:t>التخطيط التربوي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ar-IQ" sz="2800" dirty="0" err="1">
                <a:solidFill>
                  <a:schemeClr val="bg1"/>
                </a:solidFill>
              </a:rPr>
              <a:t>التخطیط</a:t>
            </a:r>
            <a:r>
              <a:rPr lang="ar-IQ" sz="2800" dirty="0">
                <a:solidFill>
                  <a:schemeClr val="bg1"/>
                </a:solidFill>
              </a:rPr>
              <a:t> التربوي </a:t>
            </a:r>
            <a:r>
              <a:rPr lang="ar-IQ" sz="2800" dirty="0" err="1">
                <a:solidFill>
                  <a:schemeClr val="bg1"/>
                </a:solidFill>
              </a:rPr>
              <a:t>عملیة</a:t>
            </a:r>
            <a:r>
              <a:rPr lang="ar-IQ" sz="2800" dirty="0">
                <a:solidFill>
                  <a:schemeClr val="bg1"/>
                </a:solidFill>
              </a:rPr>
              <a:t> رسم </a:t>
            </a:r>
            <a:r>
              <a:rPr lang="ar-IQ" sz="2800" dirty="0" err="1">
                <a:solidFill>
                  <a:schemeClr val="bg1"/>
                </a:solidFill>
              </a:rPr>
              <a:t>السیاسة</a:t>
            </a:r>
            <a:r>
              <a:rPr lang="ar-IQ" sz="2800" dirty="0">
                <a:solidFill>
                  <a:schemeClr val="bg1"/>
                </a:solidFill>
              </a:rPr>
              <a:t> </a:t>
            </a:r>
            <a:r>
              <a:rPr lang="ar-IQ" sz="2800" dirty="0" err="1">
                <a:solidFill>
                  <a:schemeClr val="bg1"/>
                </a:solidFill>
              </a:rPr>
              <a:t>التربویة</a:t>
            </a:r>
            <a:r>
              <a:rPr lang="ar-IQ" sz="2800" dirty="0">
                <a:solidFill>
                  <a:schemeClr val="bg1"/>
                </a:solidFill>
              </a:rPr>
              <a:t> </a:t>
            </a:r>
            <a:r>
              <a:rPr lang="ar-IQ" sz="2800" dirty="0" err="1">
                <a:solidFill>
                  <a:schemeClr val="bg1"/>
                </a:solidFill>
              </a:rPr>
              <a:t>والتعلیمیة</a:t>
            </a:r>
            <a:r>
              <a:rPr lang="ar-IQ" sz="2800" dirty="0">
                <a:solidFill>
                  <a:schemeClr val="bg1"/>
                </a:solidFill>
              </a:rPr>
              <a:t> ، </a:t>
            </a:r>
            <a:r>
              <a:rPr lang="ar-IQ" sz="2800" dirty="0" err="1">
                <a:solidFill>
                  <a:schemeClr val="bg1"/>
                </a:solidFill>
              </a:rPr>
              <a:t>بحیث</a:t>
            </a:r>
            <a:r>
              <a:rPr lang="ar-IQ" sz="2800" dirty="0">
                <a:solidFill>
                  <a:schemeClr val="bg1"/>
                </a:solidFill>
              </a:rPr>
              <a:t> تراعى </a:t>
            </a:r>
            <a:r>
              <a:rPr lang="ar-IQ" sz="2800" dirty="0" err="1">
                <a:solidFill>
                  <a:schemeClr val="bg1"/>
                </a:solidFill>
              </a:rPr>
              <a:t>فیه</a:t>
            </a:r>
            <a:r>
              <a:rPr lang="ar-IQ" sz="2800" dirty="0">
                <a:solidFill>
                  <a:schemeClr val="bg1"/>
                </a:solidFill>
              </a:rPr>
              <a:t> مختلف المؤثرات </a:t>
            </a:r>
            <a:r>
              <a:rPr lang="ar-IQ" sz="2800" dirty="0" err="1">
                <a:solidFill>
                  <a:schemeClr val="bg1"/>
                </a:solidFill>
              </a:rPr>
              <a:t>والمعاییر</a:t>
            </a:r>
            <a:r>
              <a:rPr lang="ar-IQ" sz="2800" dirty="0">
                <a:solidFill>
                  <a:schemeClr val="bg1"/>
                </a:solidFill>
              </a:rPr>
              <a:t> </a:t>
            </a:r>
            <a:r>
              <a:rPr lang="ar-IQ" sz="2800" dirty="0" err="1">
                <a:solidFill>
                  <a:schemeClr val="bg1"/>
                </a:solidFill>
              </a:rPr>
              <a:t>التاریخیة</a:t>
            </a:r>
            <a:r>
              <a:rPr lang="ar-IQ" sz="2800" dirty="0">
                <a:solidFill>
                  <a:schemeClr val="bg1"/>
                </a:solidFill>
              </a:rPr>
              <a:t> </a:t>
            </a:r>
            <a:r>
              <a:rPr lang="ar-IQ" sz="2800" dirty="0" err="1">
                <a:solidFill>
                  <a:schemeClr val="bg1"/>
                </a:solidFill>
              </a:rPr>
              <a:t>والاجتماعیة</a:t>
            </a:r>
            <a:r>
              <a:rPr lang="ar-IQ" sz="2800" dirty="0">
                <a:solidFill>
                  <a:schemeClr val="bg1"/>
                </a:solidFill>
              </a:rPr>
              <a:t> </a:t>
            </a:r>
            <a:r>
              <a:rPr lang="ar-IQ" sz="2800" dirty="0" err="1">
                <a:solidFill>
                  <a:schemeClr val="bg1"/>
                </a:solidFill>
              </a:rPr>
              <a:t>والسیاسیة</a:t>
            </a:r>
            <a:r>
              <a:rPr lang="ar-IQ" sz="2800" dirty="0">
                <a:solidFill>
                  <a:schemeClr val="bg1"/>
                </a:solidFill>
              </a:rPr>
              <a:t> </a:t>
            </a:r>
            <a:r>
              <a:rPr lang="ar-IQ" sz="2800" dirty="0" err="1">
                <a:solidFill>
                  <a:schemeClr val="bg1"/>
                </a:solidFill>
              </a:rPr>
              <a:t>والاقتصادیة</a:t>
            </a:r>
            <a:r>
              <a:rPr lang="ar-IQ" sz="2800" dirty="0">
                <a:solidFill>
                  <a:schemeClr val="bg1"/>
                </a:solidFill>
              </a:rPr>
              <a:t> </a:t>
            </a:r>
            <a:r>
              <a:rPr lang="ar-IQ" sz="2800" dirty="0" err="1">
                <a:solidFill>
                  <a:schemeClr val="bg1"/>
                </a:solidFill>
              </a:rPr>
              <a:t>وغیرھا</a:t>
            </a:r>
            <a:r>
              <a:rPr lang="ar-IQ" sz="2800" dirty="0">
                <a:solidFill>
                  <a:schemeClr val="bg1"/>
                </a:solidFill>
              </a:rPr>
              <a:t> ، </a:t>
            </a:r>
            <a:r>
              <a:rPr lang="ar-IQ" sz="2800" dirty="0" err="1">
                <a:solidFill>
                  <a:schemeClr val="bg1"/>
                </a:solidFill>
              </a:rPr>
              <a:t>ویتم</a:t>
            </a:r>
            <a:r>
              <a:rPr lang="ar-IQ" sz="2800" dirty="0">
                <a:solidFill>
                  <a:schemeClr val="bg1"/>
                </a:solidFill>
              </a:rPr>
              <a:t> من خلاله التنبؤ </a:t>
            </a:r>
            <a:r>
              <a:rPr lang="ar-IQ" sz="2800" dirty="0" err="1">
                <a:solidFill>
                  <a:schemeClr val="bg1"/>
                </a:solidFill>
              </a:rPr>
              <a:t>باحتیاجات</a:t>
            </a:r>
            <a:r>
              <a:rPr lang="ar-IQ" sz="2800" dirty="0">
                <a:solidFill>
                  <a:schemeClr val="bg1"/>
                </a:solidFill>
              </a:rPr>
              <a:t> النظام التربوي والمشكلات المتوقع </a:t>
            </a:r>
            <a:r>
              <a:rPr lang="ar-IQ" sz="2800" dirty="0" err="1">
                <a:solidFill>
                  <a:schemeClr val="bg1"/>
                </a:solidFill>
              </a:rPr>
              <a:t>مواجھتھا</a:t>
            </a:r>
            <a:r>
              <a:rPr lang="ar-IQ" sz="2800" dirty="0">
                <a:solidFill>
                  <a:schemeClr val="bg1"/>
                </a:solidFill>
              </a:rPr>
              <a:t> </a:t>
            </a:r>
            <a:r>
              <a:rPr lang="ar-IQ" sz="2800" dirty="0" err="1">
                <a:solidFill>
                  <a:schemeClr val="bg1"/>
                </a:solidFill>
              </a:rPr>
              <a:t>وتحضیر</a:t>
            </a:r>
            <a:r>
              <a:rPr lang="ar-IQ" sz="2800" dirty="0">
                <a:solidFill>
                  <a:schemeClr val="bg1"/>
                </a:solidFill>
              </a:rPr>
              <a:t> الحلول المناسبة </a:t>
            </a:r>
            <a:r>
              <a:rPr lang="ar-IQ" sz="2800" dirty="0" err="1">
                <a:solidFill>
                  <a:schemeClr val="bg1"/>
                </a:solidFill>
              </a:rPr>
              <a:t>لھا</a:t>
            </a:r>
            <a:r>
              <a:rPr lang="ar-IQ" sz="2800" dirty="0">
                <a:solidFill>
                  <a:schemeClr val="bg1"/>
                </a:solidFill>
              </a:rPr>
              <a:t> . كما </a:t>
            </a:r>
            <a:r>
              <a:rPr lang="ar-IQ" sz="2800" dirty="0" err="1">
                <a:solidFill>
                  <a:schemeClr val="bg1"/>
                </a:solidFill>
              </a:rPr>
              <a:t>یعتبر</a:t>
            </a:r>
            <a:r>
              <a:rPr lang="ar-IQ" sz="2800" dirty="0">
                <a:solidFill>
                  <a:schemeClr val="bg1"/>
                </a:solidFill>
              </a:rPr>
              <a:t> </a:t>
            </a:r>
            <a:r>
              <a:rPr lang="ar-IQ" sz="2800" dirty="0" err="1">
                <a:solidFill>
                  <a:schemeClr val="bg1"/>
                </a:solidFill>
              </a:rPr>
              <a:t>التخطیط</a:t>
            </a:r>
            <a:r>
              <a:rPr lang="ar-IQ" sz="2800" dirty="0">
                <a:solidFill>
                  <a:schemeClr val="bg1"/>
                </a:solidFill>
              </a:rPr>
              <a:t> التربوي </a:t>
            </a:r>
            <a:r>
              <a:rPr lang="ar-IQ" sz="2800" dirty="0" err="1">
                <a:solidFill>
                  <a:schemeClr val="bg1"/>
                </a:solidFill>
              </a:rPr>
              <a:t>عملیة</a:t>
            </a:r>
            <a:r>
              <a:rPr lang="ar-IQ" sz="2800" dirty="0">
                <a:solidFill>
                  <a:schemeClr val="bg1"/>
                </a:solidFill>
              </a:rPr>
              <a:t> منظمة ومحددة </a:t>
            </a:r>
            <a:r>
              <a:rPr lang="ar-IQ" sz="2800" dirty="0" err="1">
                <a:solidFill>
                  <a:schemeClr val="bg1"/>
                </a:solidFill>
              </a:rPr>
              <a:t>زمنیا</a:t>
            </a:r>
            <a:r>
              <a:rPr lang="ar-IQ" sz="2800" dirty="0">
                <a:solidFill>
                  <a:schemeClr val="bg1"/>
                </a:solidFill>
              </a:rPr>
              <a:t> ً، تقوم على الدراسات </a:t>
            </a:r>
            <a:r>
              <a:rPr lang="ar-IQ" sz="2800" dirty="0" err="1">
                <a:solidFill>
                  <a:schemeClr val="bg1"/>
                </a:solidFill>
              </a:rPr>
              <a:t>التحلیلیة</a:t>
            </a:r>
            <a:r>
              <a:rPr lang="ar-IQ" sz="2800" dirty="0">
                <a:solidFill>
                  <a:schemeClr val="bg1"/>
                </a:solidFill>
              </a:rPr>
              <a:t> من اجل استثمار </a:t>
            </a:r>
            <a:r>
              <a:rPr lang="ar-IQ" sz="2800" dirty="0" err="1">
                <a:solidFill>
                  <a:schemeClr val="bg1"/>
                </a:solidFill>
              </a:rPr>
              <a:t>نتائجھا</a:t>
            </a:r>
            <a:r>
              <a:rPr lang="ar-IQ" sz="2800" dirty="0">
                <a:solidFill>
                  <a:schemeClr val="bg1"/>
                </a:solidFill>
              </a:rPr>
              <a:t> في وضع الخطة المناسبة </a:t>
            </a:r>
            <a:r>
              <a:rPr lang="ar-IQ" sz="2800" dirty="0" err="1">
                <a:solidFill>
                  <a:schemeClr val="bg1"/>
                </a:solidFill>
              </a:rPr>
              <a:t>وتحدید</a:t>
            </a:r>
            <a:r>
              <a:rPr lang="ar-IQ" sz="2800" dirty="0">
                <a:solidFill>
                  <a:schemeClr val="bg1"/>
                </a:solidFill>
              </a:rPr>
              <a:t> الصورة </a:t>
            </a:r>
            <a:r>
              <a:rPr lang="ar-IQ" sz="2800" dirty="0" err="1">
                <a:solidFill>
                  <a:schemeClr val="bg1"/>
                </a:solidFill>
              </a:rPr>
              <a:t>الكمیة</a:t>
            </a:r>
            <a:r>
              <a:rPr lang="ar-IQ" sz="2800" dirty="0">
                <a:solidFill>
                  <a:schemeClr val="bg1"/>
                </a:solidFill>
              </a:rPr>
              <a:t> </a:t>
            </a:r>
            <a:r>
              <a:rPr lang="ar-IQ" sz="2800" dirty="0" err="1">
                <a:solidFill>
                  <a:schemeClr val="bg1"/>
                </a:solidFill>
              </a:rPr>
              <a:t>والنوعیة</a:t>
            </a:r>
            <a:r>
              <a:rPr lang="ar-IQ" sz="2800" dirty="0">
                <a:solidFill>
                  <a:schemeClr val="bg1"/>
                </a:solidFill>
              </a:rPr>
              <a:t> التي </a:t>
            </a:r>
            <a:r>
              <a:rPr lang="ar-IQ" sz="2800" dirty="0" err="1">
                <a:solidFill>
                  <a:schemeClr val="bg1"/>
                </a:solidFill>
              </a:rPr>
              <a:t>ینبغي</a:t>
            </a:r>
            <a:r>
              <a:rPr lang="ar-IQ" sz="2800" dirty="0">
                <a:solidFill>
                  <a:schemeClr val="bg1"/>
                </a:solidFill>
              </a:rPr>
              <a:t> إن </a:t>
            </a:r>
            <a:r>
              <a:rPr lang="ar-IQ" sz="2800" dirty="0" err="1">
                <a:solidFill>
                  <a:schemeClr val="bg1"/>
                </a:solidFill>
              </a:rPr>
              <a:t>یكون</a:t>
            </a:r>
            <a:r>
              <a:rPr lang="ar-IQ" sz="2800" dirty="0">
                <a:solidFill>
                  <a:schemeClr val="bg1"/>
                </a:solidFill>
              </a:rPr>
              <a:t> </a:t>
            </a:r>
            <a:r>
              <a:rPr lang="ar-IQ" sz="2800" dirty="0" err="1">
                <a:solidFill>
                  <a:schemeClr val="bg1"/>
                </a:solidFill>
              </a:rPr>
              <a:t>علیھا</a:t>
            </a:r>
            <a:r>
              <a:rPr lang="ar-IQ" sz="2800" dirty="0">
                <a:solidFill>
                  <a:schemeClr val="bg1"/>
                </a:solidFill>
              </a:rPr>
              <a:t> النظام التربوي بعد </a:t>
            </a:r>
            <a:r>
              <a:rPr lang="ar-IQ" sz="2800" dirty="0" err="1">
                <a:solidFill>
                  <a:schemeClr val="bg1"/>
                </a:solidFill>
              </a:rPr>
              <a:t>الانتھاء</a:t>
            </a:r>
            <a:r>
              <a:rPr lang="ar-IQ" sz="2800" dirty="0">
                <a:solidFill>
                  <a:schemeClr val="bg1"/>
                </a:solidFill>
              </a:rPr>
              <a:t> من </a:t>
            </a:r>
            <a:r>
              <a:rPr lang="ar-IQ" sz="2800" dirty="0" err="1">
                <a:solidFill>
                  <a:schemeClr val="bg1"/>
                </a:solidFill>
              </a:rPr>
              <a:t>تنفیذ</a:t>
            </a:r>
            <a:r>
              <a:rPr lang="ar-IQ" sz="2800" dirty="0">
                <a:solidFill>
                  <a:schemeClr val="bg1"/>
                </a:solidFill>
              </a:rPr>
              <a:t> الخطة. كما </a:t>
            </a:r>
            <a:r>
              <a:rPr lang="ar-IQ" sz="2800" dirty="0" err="1">
                <a:solidFill>
                  <a:schemeClr val="bg1"/>
                </a:solidFill>
              </a:rPr>
              <a:t>یأخذ</a:t>
            </a:r>
            <a:r>
              <a:rPr lang="ar-IQ" sz="2800" dirty="0">
                <a:solidFill>
                  <a:schemeClr val="bg1"/>
                </a:solidFill>
              </a:rPr>
              <a:t> </a:t>
            </a:r>
            <a:r>
              <a:rPr lang="ar-IQ" sz="2800" dirty="0" err="1">
                <a:solidFill>
                  <a:schemeClr val="bg1"/>
                </a:solidFill>
              </a:rPr>
              <a:t>التخطیط</a:t>
            </a:r>
            <a:r>
              <a:rPr lang="ar-IQ" sz="2800" dirty="0">
                <a:solidFill>
                  <a:schemeClr val="bg1"/>
                </a:solidFill>
              </a:rPr>
              <a:t> التربوي صفة </a:t>
            </a:r>
            <a:r>
              <a:rPr lang="ar-IQ" sz="2800" dirty="0" err="1">
                <a:solidFill>
                  <a:schemeClr val="bg1"/>
                </a:solidFill>
              </a:rPr>
              <a:t>الشمولیة</a:t>
            </a:r>
            <a:r>
              <a:rPr lang="ar-IQ" sz="2800" dirty="0">
                <a:solidFill>
                  <a:schemeClr val="bg1"/>
                </a:solidFill>
              </a:rPr>
              <a:t> </a:t>
            </a:r>
            <a:r>
              <a:rPr lang="ar-IQ" sz="2800" dirty="0" err="1">
                <a:solidFill>
                  <a:schemeClr val="bg1"/>
                </a:solidFill>
              </a:rPr>
              <a:t>حین</a:t>
            </a:r>
            <a:r>
              <a:rPr lang="ar-IQ" sz="2800" dirty="0">
                <a:solidFill>
                  <a:schemeClr val="bg1"/>
                </a:solidFill>
              </a:rPr>
              <a:t> </a:t>
            </a:r>
            <a:r>
              <a:rPr lang="ar-IQ" sz="2800" dirty="0" err="1">
                <a:solidFill>
                  <a:schemeClr val="bg1"/>
                </a:solidFill>
              </a:rPr>
              <a:t>یتعلق</a:t>
            </a:r>
            <a:r>
              <a:rPr lang="ar-IQ" sz="2800" dirty="0">
                <a:solidFill>
                  <a:schemeClr val="bg1"/>
                </a:solidFill>
              </a:rPr>
              <a:t> الأمر </a:t>
            </a:r>
            <a:r>
              <a:rPr lang="ar-IQ" sz="2800" dirty="0" err="1">
                <a:solidFill>
                  <a:schemeClr val="bg1"/>
                </a:solidFill>
              </a:rPr>
              <a:t>بالسیاسة</a:t>
            </a:r>
            <a:r>
              <a:rPr lang="ar-IQ" sz="2800" dirty="0">
                <a:solidFill>
                  <a:schemeClr val="bg1"/>
                </a:solidFill>
              </a:rPr>
              <a:t> </a:t>
            </a:r>
            <a:r>
              <a:rPr lang="ar-IQ" sz="2800" dirty="0" err="1">
                <a:solidFill>
                  <a:schemeClr val="bg1"/>
                </a:solidFill>
              </a:rPr>
              <a:t>التربویة</a:t>
            </a:r>
            <a:r>
              <a:rPr lang="ar-IQ" sz="2800" dirty="0">
                <a:solidFill>
                  <a:schemeClr val="bg1"/>
                </a:solidFill>
              </a:rPr>
              <a:t> العامة، فأنه </a:t>
            </a:r>
            <a:r>
              <a:rPr lang="ar-IQ" sz="2800" dirty="0" err="1">
                <a:solidFill>
                  <a:schemeClr val="bg1"/>
                </a:solidFill>
              </a:rPr>
              <a:t>یأخذ</a:t>
            </a:r>
            <a:r>
              <a:rPr lang="ar-IQ" sz="2800" dirty="0">
                <a:solidFill>
                  <a:schemeClr val="bg1"/>
                </a:solidFill>
              </a:rPr>
              <a:t> صفة الضبط الجزئي </a:t>
            </a:r>
            <a:r>
              <a:rPr lang="ar-IQ" sz="2800" dirty="0" err="1">
                <a:solidFill>
                  <a:schemeClr val="bg1"/>
                </a:solidFill>
              </a:rPr>
              <a:t>حین</a:t>
            </a:r>
            <a:r>
              <a:rPr lang="ar-IQ" sz="2800" dirty="0">
                <a:solidFill>
                  <a:schemeClr val="bg1"/>
                </a:solidFill>
              </a:rPr>
              <a:t> </a:t>
            </a:r>
            <a:r>
              <a:rPr lang="ar-IQ" sz="2800" dirty="0" err="1">
                <a:solidFill>
                  <a:schemeClr val="bg1"/>
                </a:solidFill>
              </a:rPr>
              <a:t>یتعلق</a:t>
            </a:r>
            <a:r>
              <a:rPr lang="ar-IQ" sz="2800" dirty="0">
                <a:solidFill>
                  <a:schemeClr val="bg1"/>
                </a:solidFill>
              </a:rPr>
              <a:t> الأمر بالخطط </a:t>
            </a:r>
            <a:r>
              <a:rPr lang="ar-IQ" sz="2800" dirty="0" err="1">
                <a:solidFill>
                  <a:schemeClr val="bg1"/>
                </a:solidFill>
              </a:rPr>
              <a:t>العملیة</a:t>
            </a:r>
            <a:r>
              <a:rPr lang="ar-IQ" sz="2800" dirty="0">
                <a:solidFill>
                  <a:schemeClr val="bg1"/>
                </a:solidFill>
              </a:rPr>
              <a:t> </a:t>
            </a:r>
            <a:r>
              <a:rPr lang="ar-IQ" sz="2800" dirty="0" err="1">
                <a:solidFill>
                  <a:schemeClr val="bg1"/>
                </a:solidFill>
              </a:rPr>
              <a:t>التطبیقیة</a:t>
            </a:r>
            <a:r>
              <a:rPr lang="ar-IQ" sz="2800" dirty="0">
                <a:solidFill>
                  <a:schemeClr val="bg1"/>
                </a:solidFill>
              </a:rPr>
              <a:t> التي </a:t>
            </a:r>
            <a:r>
              <a:rPr lang="ar-IQ" sz="2800" dirty="0" err="1">
                <a:solidFill>
                  <a:schemeClr val="bg1"/>
                </a:solidFill>
              </a:rPr>
              <a:t>یضعھا</a:t>
            </a:r>
            <a:r>
              <a:rPr lang="ar-IQ" sz="2800" dirty="0">
                <a:solidFill>
                  <a:schemeClr val="bg1"/>
                </a:solidFill>
              </a:rPr>
              <a:t> الممارسون </a:t>
            </a:r>
            <a:r>
              <a:rPr lang="ar-IQ" sz="2800" dirty="0" err="1">
                <a:solidFill>
                  <a:schemeClr val="bg1"/>
                </a:solidFill>
              </a:rPr>
              <a:t>التربویون</a:t>
            </a:r>
            <a:r>
              <a:rPr lang="ar-IQ" sz="2800" dirty="0">
                <a:solidFill>
                  <a:schemeClr val="bg1"/>
                </a:solidFill>
              </a:rPr>
              <a:t> من </a:t>
            </a:r>
            <a:r>
              <a:rPr lang="ar-IQ" sz="2800" dirty="0" err="1">
                <a:solidFill>
                  <a:schemeClr val="bg1"/>
                </a:solidFill>
              </a:rPr>
              <a:t>مفتشین</a:t>
            </a:r>
            <a:r>
              <a:rPr lang="ar-IQ" sz="2800" dirty="0">
                <a:solidFill>
                  <a:schemeClr val="bg1"/>
                </a:solidFill>
              </a:rPr>
              <a:t> ومدراء </a:t>
            </a:r>
            <a:r>
              <a:rPr lang="ar-IQ" sz="2800" dirty="0" err="1">
                <a:solidFill>
                  <a:schemeClr val="bg1"/>
                </a:solidFill>
              </a:rPr>
              <a:t>ومعلمین</a:t>
            </a:r>
            <a:r>
              <a:rPr lang="ar-IQ" sz="28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991988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00CCFF"/>
          </a:solidFill>
        </p:spPr>
        <p:txBody>
          <a:bodyPr/>
          <a:lstStyle/>
          <a:p>
            <a:pPr algn="ctr"/>
            <a:r>
              <a:rPr lang="ar-IQ" dirty="0">
                <a:solidFill>
                  <a:schemeClr val="tx1"/>
                </a:solidFill>
              </a:rPr>
              <a:t>الأساس العلمي للتربيــــة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ar-IQ" sz="3200" dirty="0" err="1"/>
              <a:t>مفھوم</a:t>
            </a:r>
            <a:r>
              <a:rPr lang="ar-IQ" sz="3200" dirty="0"/>
              <a:t> العلم : تعددت </a:t>
            </a:r>
            <a:r>
              <a:rPr lang="ar-IQ" sz="3200" dirty="0" err="1"/>
              <a:t>تعاریف</a:t>
            </a:r>
            <a:r>
              <a:rPr lang="ar-IQ" sz="3200" dirty="0"/>
              <a:t> العلم وسنورد ثلاثة </a:t>
            </a:r>
            <a:r>
              <a:rPr lang="ar-IQ" sz="3200" dirty="0" err="1"/>
              <a:t>تعریفات</a:t>
            </a:r>
            <a:r>
              <a:rPr lang="ar-IQ" sz="3200" dirty="0"/>
              <a:t> </a:t>
            </a:r>
            <a:r>
              <a:rPr lang="ar-IQ" sz="3200" dirty="0" err="1"/>
              <a:t>ھي</a:t>
            </a:r>
            <a:r>
              <a:rPr lang="ar-IQ" sz="3200" dirty="0"/>
              <a:t>: </a:t>
            </a:r>
          </a:p>
          <a:p>
            <a:r>
              <a:rPr lang="ar-IQ" sz="3200" dirty="0"/>
              <a:t>١ -العلم : سلسة مترابطة من </a:t>
            </a:r>
            <a:r>
              <a:rPr lang="ar-IQ" sz="3200" dirty="0" err="1"/>
              <a:t>المفاھیم</a:t>
            </a:r>
            <a:r>
              <a:rPr lang="ar-IQ" sz="3200" dirty="0"/>
              <a:t> </a:t>
            </a:r>
            <a:r>
              <a:rPr lang="ar-IQ" sz="3200" dirty="0" err="1"/>
              <a:t>والقوانین</a:t>
            </a:r>
            <a:r>
              <a:rPr lang="ar-IQ" sz="3200" dirty="0"/>
              <a:t> والأطر </a:t>
            </a:r>
            <a:r>
              <a:rPr lang="ar-IQ" sz="3200" dirty="0" err="1"/>
              <a:t>النظریة</a:t>
            </a:r>
            <a:r>
              <a:rPr lang="ar-IQ" sz="3200" dirty="0"/>
              <a:t> التي نشأت </a:t>
            </a:r>
            <a:r>
              <a:rPr lang="ar-IQ" sz="3200" dirty="0" err="1"/>
              <a:t>نتیجة</a:t>
            </a:r>
            <a:r>
              <a:rPr lang="ar-IQ" sz="3200" dirty="0"/>
              <a:t> </a:t>
            </a:r>
            <a:r>
              <a:rPr lang="ar-IQ" sz="3200" dirty="0" err="1"/>
              <a:t>للتجریب</a:t>
            </a:r>
            <a:r>
              <a:rPr lang="ar-IQ" sz="3200" dirty="0"/>
              <a:t> او الملاحظة المنظمة . </a:t>
            </a:r>
          </a:p>
          <a:p>
            <a:r>
              <a:rPr lang="ar-IQ" sz="3200" dirty="0"/>
              <a:t>٢ -العلم : نشاط إنساني </a:t>
            </a:r>
            <a:r>
              <a:rPr lang="ar-IQ" sz="3200" dirty="0" err="1"/>
              <a:t>ھدفه</a:t>
            </a:r>
            <a:r>
              <a:rPr lang="ar-IQ" sz="3200" dirty="0"/>
              <a:t>  </a:t>
            </a:r>
            <a:r>
              <a:rPr lang="ar-IQ" sz="3200" dirty="0" err="1"/>
              <a:t>زیادة</a:t>
            </a:r>
            <a:r>
              <a:rPr lang="ar-IQ" sz="3200" dirty="0"/>
              <a:t> قدرة الإنسان في </a:t>
            </a:r>
            <a:r>
              <a:rPr lang="ar-IQ" sz="3200" dirty="0" err="1"/>
              <a:t>السیطرة</a:t>
            </a:r>
            <a:r>
              <a:rPr lang="ar-IQ" sz="3200" dirty="0"/>
              <a:t> على </a:t>
            </a:r>
            <a:r>
              <a:rPr lang="ar-IQ" sz="3200" dirty="0" err="1"/>
              <a:t>الطبیعة</a:t>
            </a:r>
            <a:r>
              <a:rPr lang="ar-IQ" sz="3200" dirty="0"/>
              <a:t> . </a:t>
            </a:r>
          </a:p>
          <a:p>
            <a:r>
              <a:rPr lang="ar-IQ" sz="3200" dirty="0"/>
              <a:t>٣ -العلم : كل منظم من المعرفة التي تم الحصول </a:t>
            </a:r>
            <a:r>
              <a:rPr lang="ar-IQ" sz="3200" dirty="0" err="1"/>
              <a:t>علیھا</a:t>
            </a:r>
            <a:r>
              <a:rPr lang="ar-IQ" sz="3200" dirty="0"/>
              <a:t> عن </a:t>
            </a:r>
            <a:r>
              <a:rPr lang="ar-IQ" sz="3200" dirty="0" err="1"/>
              <a:t>طریق</a:t>
            </a:r>
            <a:r>
              <a:rPr lang="ar-IQ" sz="3200" dirty="0"/>
              <a:t> البحث </a:t>
            </a:r>
            <a:r>
              <a:rPr lang="ar-IQ" sz="3200" dirty="0" err="1"/>
              <a:t>والتفكیر</a:t>
            </a:r>
            <a:r>
              <a:rPr lang="ar-IQ" sz="3200" dirty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2312895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800000"/>
          </a:solidFill>
        </p:spPr>
        <p:txBody>
          <a:bodyPr/>
          <a:lstStyle/>
          <a:p>
            <a:pPr algn="ctr"/>
            <a:r>
              <a:rPr lang="ar-IQ" dirty="0" smtClean="0">
                <a:solidFill>
                  <a:srgbClr val="FFFF00"/>
                </a:solidFill>
              </a:rPr>
              <a:t>أهداف العلم</a:t>
            </a:r>
            <a:endParaRPr lang="ar-IQ" dirty="0">
              <a:solidFill>
                <a:srgbClr val="FFFF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ar-IQ" sz="2400" dirty="0"/>
              <a:t>للعلم أربعة </a:t>
            </a:r>
            <a:r>
              <a:rPr lang="ar-IQ" sz="2400" dirty="0" err="1"/>
              <a:t>أھداف</a:t>
            </a:r>
            <a:r>
              <a:rPr lang="ar-IQ" sz="2400" dirty="0"/>
              <a:t> </a:t>
            </a:r>
            <a:r>
              <a:rPr lang="ar-IQ" sz="2400" dirty="0" err="1"/>
              <a:t>رئیسة</a:t>
            </a:r>
            <a:r>
              <a:rPr lang="ar-IQ" sz="2400" dirty="0"/>
              <a:t> </a:t>
            </a:r>
            <a:r>
              <a:rPr lang="ar-IQ" sz="2400" dirty="0" err="1"/>
              <a:t>ھي</a:t>
            </a:r>
            <a:r>
              <a:rPr lang="ar-IQ" sz="2400" dirty="0"/>
              <a:t> : </a:t>
            </a:r>
          </a:p>
          <a:p>
            <a:r>
              <a:rPr lang="ar-IQ" sz="2400" dirty="0"/>
              <a:t>١ (الوصف : </a:t>
            </a:r>
            <a:r>
              <a:rPr lang="en-US" sz="2400" dirty="0"/>
              <a:t>Description:</a:t>
            </a:r>
            <a:r>
              <a:rPr lang="ar-IQ" sz="2400" dirty="0"/>
              <a:t>إن </a:t>
            </a:r>
            <a:r>
              <a:rPr lang="ar-IQ" sz="2400" dirty="0" err="1"/>
              <a:t>ھدف</a:t>
            </a:r>
            <a:r>
              <a:rPr lang="ar-IQ" sz="2400" dirty="0"/>
              <a:t> العلم وصف </a:t>
            </a:r>
            <a:r>
              <a:rPr lang="ar-IQ" sz="2400" dirty="0" err="1"/>
              <a:t>الظواھر</a:t>
            </a:r>
            <a:r>
              <a:rPr lang="ar-IQ" sz="2400" dirty="0"/>
              <a:t> المختلفة </a:t>
            </a:r>
            <a:r>
              <a:rPr lang="ar-IQ" sz="2400" dirty="0" err="1"/>
              <a:t>وغیرھا</a:t>
            </a:r>
            <a:r>
              <a:rPr lang="ar-IQ" sz="2400" dirty="0"/>
              <a:t> معتمدا ً على الملاحظة واستخدام أدواته أو </a:t>
            </a:r>
            <a:r>
              <a:rPr lang="ar-IQ" sz="2400" dirty="0" err="1"/>
              <a:t>أجھزته</a:t>
            </a:r>
            <a:r>
              <a:rPr lang="ar-IQ" sz="2400" dirty="0"/>
              <a:t> </a:t>
            </a:r>
            <a:r>
              <a:rPr lang="ar-IQ" sz="2400" dirty="0" err="1"/>
              <a:t>العلمیة</a:t>
            </a:r>
            <a:r>
              <a:rPr lang="ar-IQ" sz="2400" dirty="0"/>
              <a:t> الخاصة . </a:t>
            </a:r>
          </a:p>
          <a:p>
            <a:r>
              <a:rPr lang="ar-IQ" sz="2400" dirty="0"/>
              <a:t>٢ (</a:t>
            </a:r>
            <a:r>
              <a:rPr lang="ar-IQ" sz="2400" dirty="0" err="1"/>
              <a:t>التفسیر</a:t>
            </a:r>
            <a:r>
              <a:rPr lang="ar-IQ" sz="2400" dirty="0"/>
              <a:t>: </a:t>
            </a:r>
            <a:r>
              <a:rPr lang="en-US" sz="2400" dirty="0"/>
              <a:t>Explanation:</a:t>
            </a:r>
            <a:r>
              <a:rPr lang="ar-IQ" sz="2400" dirty="0"/>
              <a:t>لا </a:t>
            </a:r>
            <a:r>
              <a:rPr lang="ar-IQ" sz="2400" dirty="0" err="1"/>
              <a:t>یقف</a:t>
            </a:r>
            <a:r>
              <a:rPr lang="ar-IQ" sz="2400" dirty="0"/>
              <a:t> العلم عند وصف </a:t>
            </a:r>
            <a:r>
              <a:rPr lang="ar-IQ" sz="2400" dirty="0" err="1"/>
              <a:t>الظاھرة</a:t>
            </a:r>
            <a:r>
              <a:rPr lang="ar-IQ" sz="2400" dirty="0"/>
              <a:t> </a:t>
            </a:r>
            <a:r>
              <a:rPr lang="ar-IQ" sz="2400" dirty="0" err="1"/>
              <a:t>وفھمها</a:t>
            </a:r>
            <a:r>
              <a:rPr lang="ar-IQ" sz="2400" dirty="0"/>
              <a:t> بل </a:t>
            </a:r>
            <a:r>
              <a:rPr lang="ar-IQ" sz="2400" dirty="0" err="1"/>
              <a:t>یتقصى</a:t>
            </a:r>
            <a:r>
              <a:rPr lang="ar-IQ" sz="2400" dirty="0"/>
              <a:t> معرفة </a:t>
            </a:r>
            <a:r>
              <a:rPr lang="ar-IQ" sz="2400" dirty="0" err="1"/>
              <a:t>أسبابھا</a:t>
            </a:r>
            <a:r>
              <a:rPr lang="ar-IQ" sz="2400" dirty="0"/>
              <a:t> </a:t>
            </a:r>
            <a:r>
              <a:rPr lang="ar-IQ" sz="2400" dirty="0" err="1"/>
              <a:t>ویعتمد</a:t>
            </a:r>
            <a:r>
              <a:rPr lang="ar-IQ" sz="2400" dirty="0"/>
              <a:t> </a:t>
            </a:r>
            <a:r>
              <a:rPr lang="ar-IQ" sz="2400" dirty="0" err="1"/>
              <a:t>التفسیر</a:t>
            </a:r>
            <a:r>
              <a:rPr lang="ar-IQ" sz="2400" dirty="0"/>
              <a:t> على دراسة </a:t>
            </a:r>
            <a:r>
              <a:rPr lang="ar-IQ" sz="2400" dirty="0" err="1"/>
              <a:t>المتغیرات</a:t>
            </a:r>
            <a:r>
              <a:rPr lang="ar-IQ" sz="2400" dirty="0"/>
              <a:t> التي تلازم </a:t>
            </a:r>
            <a:r>
              <a:rPr lang="ar-IQ" sz="2400" dirty="0" err="1"/>
              <a:t>حدوثھا</a:t>
            </a:r>
            <a:r>
              <a:rPr lang="ar-IQ" sz="2400" dirty="0"/>
              <a:t> وتسببه .</a:t>
            </a:r>
          </a:p>
          <a:p>
            <a:r>
              <a:rPr lang="ar-IQ" sz="2400" dirty="0"/>
              <a:t>٣ (التنبؤ : </a:t>
            </a:r>
            <a:r>
              <a:rPr lang="en-US" sz="2400" dirty="0"/>
              <a:t>Prediction:</a:t>
            </a:r>
            <a:r>
              <a:rPr lang="ar-IQ" sz="2400" dirty="0"/>
              <a:t>عندما </a:t>
            </a:r>
            <a:r>
              <a:rPr lang="ar-IQ" sz="2400" dirty="0" err="1"/>
              <a:t>یصل</a:t>
            </a:r>
            <a:r>
              <a:rPr lang="ar-IQ" sz="2400" dirty="0"/>
              <a:t> العلم إلى </a:t>
            </a:r>
            <a:r>
              <a:rPr lang="ar-IQ" sz="2400" dirty="0" err="1"/>
              <a:t>تعمیمات</a:t>
            </a:r>
            <a:r>
              <a:rPr lang="ar-IQ" sz="2400" dirty="0"/>
              <a:t> تفسر </a:t>
            </a:r>
            <a:r>
              <a:rPr lang="ar-IQ" sz="2400" dirty="0" err="1"/>
              <a:t>الظواھر</a:t>
            </a:r>
            <a:r>
              <a:rPr lang="ar-IQ" sz="2400" dirty="0"/>
              <a:t> المختلفة </a:t>
            </a:r>
            <a:r>
              <a:rPr lang="ar-IQ" sz="2400" dirty="0" err="1"/>
              <a:t>یحاول</a:t>
            </a:r>
            <a:r>
              <a:rPr lang="ar-IQ" sz="2400" dirty="0"/>
              <a:t> الاستفادة من </a:t>
            </a:r>
            <a:r>
              <a:rPr lang="ar-IQ" sz="2400" dirty="0" err="1"/>
              <a:t>ھذه</a:t>
            </a:r>
            <a:r>
              <a:rPr lang="ar-IQ" sz="2400" dirty="0"/>
              <a:t> </a:t>
            </a:r>
            <a:r>
              <a:rPr lang="ar-IQ" sz="2400" dirty="0" err="1"/>
              <a:t>التعمیمات</a:t>
            </a:r>
            <a:r>
              <a:rPr lang="ar-IQ" sz="2400" dirty="0"/>
              <a:t> في التنبؤ مستقبلا ً والتنبؤ </a:t>
            </a:r>
            <a:r>
              <a:rPr lang="ar-IQ" sz="2400" dirty="0" err="1"/>
              <a:t>یعني</a:t>
            </a:r>
            <a:r>
              <a:rPr lang="ar-IQ" sz="2400" dirty="0"/>
              <a:t> : استخدام معلومات سابقة لتوقع حدوث نتائج أو </a:t>
            </a:r>
            <a:r>
              <a:rPr lang="ar-IQ" sz="2400" dirty="0" err="1"/>
              <a:t>ظواھر</a:t>
            </a:r>
            <a:r>
              <a:rPr lang="ar-IQ" sz="2400" dirty="0"/>
              <a:t> </a:t>
            </a:r>
            <a:r>
              <a:rPr lang="ar-IQ" sz="2400" dirty="0" err="1"/>
              <a:t>مستقبلیة</a:t>
            </a:r>
            <a:r>
              <a:rPr lang="ar-IQ" sz="2400" dirty="0"/>
              <a:t> . </a:t>
            </a:r>
          </a:p>
          <a:p>
            <a:r>
              <a:rPr lang="ar-IQ" sz="2400" dirty="0"/>
              <a:t>٤ (الضبط والتحكم : </a:t>
            </a:r>
            <a:r>
              <a:rPr lang="en-US" sz="2400" dirty="0"/>
              <a:t>Control: </a:t>
            </a:r>
            <a:r>
              <a:rPr lang="ar-IQ" sz="2400" dirty="0" err="1"/>
              <a:t>ویعني</a:t>
            </a:r>
            <a:r>
              <a:rPr lang="ar-IQ" sz="2400" dirty="0"/>
              <a:t> ضبط العوامل </a:t>
            </a:r>
            <a:r>
              <a:rPr lang="ar-IQ" sz="2400" dirty="0" err="1"/>
              <a:t>والظواھر</a:t>
            </a:r>
            <a:r>
              <a:rPr lang="ar-IQ" sz="2400" dirty="0"/>
              <a:t> التي تجعل </a:t>
            </a:r>
            <a:r>
              <a:rPr lang="ar-IQ" sz="2400" dirty="0" err="1"/>
              <a:t>ظاھرة</a:t>
            </a:r>
            <a:r>
              <a:rPr lang="ar-IQ" sz="2400" dirty="0"/>
              <a:t> </a:t>
            </a:r>
            <a:r>
              <a:rPr lang="ar-IQ" sz="2400" dirty="0" err="1"/>
              <a:t>معینة</a:t>
            </a:r>
            <a:r>
              <a:rPr lang="ar-IQ" sz="2400" dirty="0"/>
              <a:t> تتم على صورة </a:t>
            </a:r>
            <a:r>
              <a:rPr lang="ar-IQ" sz="2400" dirty="0" err="1"/>
              <a:t>معینة</a:t>
            </a:r>
            <a:r>
              <a:rPr lang="ar-IQ" sz="2400" dirty="0"/>
              <a:t> أو منع </a:t>
            </a:r>
            <a:r>
              <a:rPr lang="ar-IQ" sz="2400" dirty="0" err="1"/>
              <a:t>حدوثھا</a:t>
            </a:r>
            <a:r>
              <a:rPr lang="ar-IQ" sz="2400" dirty="0"/>
              <a:t> بما </a:t>
            </a:r>
            <a:r>
              <a:rPr lang="ar-IQ" sz="2400" dirty="0" err="1"/>
              <a:t>یتفق</a:t>
            </a:r>
            <a:r>
              <a:rPr lang="ar-IQ" sz="2400" dirty="0"/>
              <a:t> وصالح الإنسان ، </a:t>
            </a:r>
            <a:r>
              <a:rPr lang="ar-IQ" sz="2400" dirty="0" err="1"/>
              <a:t>ویعتمد</a:t>
            </a:r>
            <a:r>
              <a:rPr lang="ar-IQ" sz="2400" dirty="0"/>
              <a:t> ضبط </a:t>
            </a:r>
            <a:r>
              <a:rPr lang="ar-IQ" sz="2400" dirty="0" err="1"/>
              <a:t>الظاھرة</a:t>
            </a:r>
            <a:r>
              <a:rPr lang="ar-IQ" sz="2400" dirty="0"/>
              <a:t> على مدى صحة </a:t>
            </a:r>
            <a:r>
              <a:rPr lang="ar-IQ" sz="2400" dirty="0" err="1"/>
              <a:t>تفسیرھا</a:t>
            </a:r>
            <a:r>
              <a:rPr lang="ar-IQ" sz="2400" dirty="0"/>
              <a:t> والتنبؤ </a:t>
            </a:r>
            <a:r>
              <a:rPr lang="ar-IQ" sz="2400" dirty="0" err="1"/>
              <a:t>بھا</a:t>
            </a:r>
            <a:r>
              <a:rPr lang="ar-IQ" sz="2400" dirty="0"/>
              <a:t> . </a:t>
            </a:r>
          </a:p>
        </p:txBody>
      </p:sp>
    </p:spTree>
    <p:extLst>
      <p:ext uri="{BB962C8B-B14F-4D97-AF65-F5344CB8AC3E}">
        <p14:creationId xmlns:p14="http://schemas.microsoft.com/office/powerpoint/2010/main" val="1951662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479</TotalTime>
  <Words>626</Words>
  <Application>Microsoft Office PowerPoint</Application>
  <PresentationFormat>عرض على الشاشة (3:4)‏</PresentationFormat>
  <Paragraphs>31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تدفق</vt:lpstr>
      <vt:lpstr>   جامعة البصرة  كلية التربية / القرنة </vt:lpstr>
      <vt:lpstr>المرحلة الأولى</vt:lpstr>
      <vt:lpstr>أُسس التربية</vt:lpstr>
      <vt:lpstr>الأساس الاقتصادي للتربية</vt:lpstr>
      <vt:lpstr>العلاقة بين التربية و التنمية</vt:lpstr>
      <vt:lpstr>للتربية دور بارز في تحقيق التنمية من خلال</vt:lpstr>
      <vt:lpstr>التخطيط التربوي</vt:lpstr>
      <vt:lpstr>الأساس العلمي للتربيــــة</vt:lpstr>
      <vt:lpstr>أهداف العلم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المناهج ما بعد النصية –المنهج التفكيكي</dc:title>
  <dc:creator>Lenovo</dc:creator>
  <cp:lastModifiedBy>Maher</cp:lastModifiedBy>
  <cp:revision>58</cp:revision>
  <dcterms:created xsi:type="dcterms:W3CDTF">2020-04-13T20:40:11Z</dcterms:created>
  <dcterms:modified xsi:type="dcterms:W3CDTF">2021-06-29T03:37:36Z</dcterms:modified>
</cp:coreProperties>
</file>